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82" r:id="rId4"/>
    <p:sldId id="257" r:id="rId5"/>
    <p:sldId id="258" r:id="rId6"/>
    <p:sldId id="264" r:id="rId7"/>
    <p:sldId id="269" r:id="rId8"/>
    <p:sldId id="276" r:id="rId9"/>
    <p:sldId id="278" r:id="rId10"/>
    <p:sldId id="280" r:id="rId11"/>
    <p:sldId id="279" r:id="rId12"/>
    <p:sldId id="275" r:id="rId13"/>
    <p:sldId id="274" r:id="rId14"/>
    <p:sldId id="272" r:id="rId15"/>
    <p:sldId id="271" r:id="rId16"/>
    <p:sldId id="270" r:id="rId17"/>
    <p:sldId id="268" r:id="rId18"/>
    <p:sldId id="267" r:id="rId19"/>
    <p:sldId id="266" r:id="rId20"/>
    <p:sldId id="265" r:id="rId21"/>
    <p:sldId id="261" r:id="rId22"/>
    <p:sldId id="262" r:id="rId23"/>
    <p:sldId id="263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1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24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háztartások száma</c:v>
                </c:pt>
              </c:strCache>
            </c:strRef>
          </c:tx>
          <c:spPr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Munka1!$A$2:$A$5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1990</c:v>
                </c:pt>
                <c:pt idx="2">
                  <c:v>2001</c:v>
                </c:pt>
                <c:pt idx="3">
                  <c:v>2011</c:v>
                </c:pt>
              </c:numCache>
            </c:numRef>
          </c:cat>
          <c:val>
            <c:numRef>
              <c:f>Munka1!$B$2:$B$5</c:f>
              <c:numCache>
                <c:formatCode>General</c:formatCode>
                <c:ptCount val="4"/>
                <c:pt idx="0">
                  <c:v>1446</c:v>
                </c:pt>
                <c:pt idx="1">
                  <c:v>1406</c:v>
                </c:pt>
                <c:pt idx="2">
                  <c:v>1476</c:v>
                </c:pt>
                <c:pt idx="3">
                  <c:v>1442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családok száma</c:v>
                </c:pt>
              </c:strCache>
            </c:strRef>
          </c:tx>
          <c:spPr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Munka1!$A$2:$A$5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1990</c:v>
                </c:pt>
                <c:pt idx="2">
                  <c:v>2001</c:v>
                </c:pt>
                <c:pt idx="3">
                  <c:v>2011</c:v>
                </c:pt>
              </c:numCache>
            </c:numRef>
          </c:cat>
          <c:val>
            <c:numRef>
              <c:f>Munka1!$C$2:$C$5</c:f>
              <c:numCache>
                <c:formatCode>General</c:formatCode>
                <c:ptCount val="4"/>
                <c:pt idx="0">
                  <c:v>1273</c:v>
                </c:pt>
                <c:pt idx="1">
                  <c:v>1158</c:v>
                </c:pt>
                <c:pt idx="2">
                  <c:v>1191</c:v>
                </c:pt>
                <c:pt idx="3">
                  <c:v>1032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96576"/>
        <c:axId val="34298112"/>
      </c:barChart>
      <c:catAx>
        <c:axId val="3429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98112"/>
        <c:crosses val="autoZero"/>
        <c:auto val="1"/>
        <c:lblAlgn val="ctr"/>
        <c:lblOffset val="100"/>
        <c:noMultiLvlLbl val="0"/>
      </c:catAx>
      <c:valAx>
        <c:axId val="3429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96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egy szülő gyermekkel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együtt</c:v>
                </c:pt>
                <c:pt idx="4">
                  <c:v>ebből:apa gyermekkel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115</c:v>
                </c:pt>
                <c:pt idx="1">
                  <c:v>70</c:v>
                </c:pt>
                <c:pt idx="2">
                  <c:v>18</c:v>
                </c:pt>
                <c:pt idx="3">
                  <c:v>203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7862784"/>
        <c:axId val="37868672"/>
        <c:axId val="37863424"/>
      </c:bar3DChart>
      <c:catAx>
        <c:axId val="37862784"/>
        <c:scaling>
          <c:orientation val="minMax"/>
        </c:scaling>
        <c:delete val="0"/>
        <c:axPos val="b"/>
        <c:majorTickMark val="out"/>
        <c:minorTickMark val="none"/>
        <c:tickLblPos val="nextTo"/>
        <c:crossAx val="37868672"/>
        <c:crosses val="autoZero"/>
        <c:auto val="1"/>
        <c:lblAlgn val="ctr"/>
        <c:lblOffset val="100"/>
        <c:noMultiLvlLbl val="0"/>
      </c:catAx>
      <c:valAx>
        <c:axId val="37868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862784"/>
        <c:crosses val="autoZero"/>
        <c:crossBetween val="between"/>
      </c:valAx>
      <c:serAx>
        <c:axId val="37863424"/>
        <c:scaling>
          <c:orientation val="minMax"/>
        </c:scaling>
        <c:delete val="1"/>
        <c:axPos val="b"/>
        <c:majorTickMark val="out"/>
        <c:minorTickMark val="none"/>
        <c:tickLblPos val="none"/>
        <c:crossAx val="37868672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15 évesnél fiatalabb gyermekek száma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Munka1!$A$2:$A$7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nincs ilyen korú gyermek</c:v>
                </c:pt>
                <c:pt idx="4">
                  <c:v>nincs gyermek</c:v>
                </c:pt>
                <c:pt idx="5">
                  <c:v>összesen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229</c:v>
                </c:pt>
                <c:pt idx="1">
                  <c:v>99</c:v>
                </c:pt>
                <c:pt idx="2">
                  <c:v>49</c:v>
                </c:pt>
                <c:pt idx="3">
                  <c:v>304</c:v>
                </c:pt>
                <c:pt idx="4">
                  <c:v>351</c:v>
                </c:pt>
                <c:pt idx="5">
                  <c:v>1032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984704"/>
        <c:axId val="40243968"/>
      </c:barChart>
      <c:catAx>
        <c:axId val="38984704"/>
        <c:scaling>
          <c:orientation val="minMax"/>
        </c:scaling>
        <c:delete val="0"/>
        <c:axPos val="b"/>
        <c:majorTickMark val="out"/>
        <c:minorTickMark val="none"/>
        <c:tickLblPos val="nextTo"/>
        <c:crossAx val="40243968"/>
        <c:crosses val="autoZero"/>
        <c:auto val="1"/>
        <c:lblAlgn val="ctr"/>
        <c:lblOffset val="100"/>
        <c:noMultiLvlLbl val="0"/>
      </c:catAx>
      <c:valAx>
        <c:axId val="40243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984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lakott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Munka1!$A$2:$A$3</c:f>
              <c:strCache>
                <c:ptCount val="2"/>
                <c:pt idx="0">
                  <c:v>lakás</c:v>
                </c:pt>
                <c:pt idx="1">
                  <c:v>lakók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1380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 lakott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Munka1!$A$2:$A$3</c:f>
              <c:strCache>
                <c:ptCount val="2"/>
                <c:pt idx="0">
                  <c:v>lakás</c:v>
                </c:pt>
                <c:pt idx="1">
                  <c:v>lakók</c:v>
                </c:pt>
              </c:strCache>
            </c:strRef>
          </c:cat>
          <c:val>
            <c:numRef>
              <c:f>Munka1!$C$2:$C$3</c:f>
              <c:numCache>
                <c:formatCode>General</c:formatCode>
                <c:ptCount val="2"/>
                <c:pt idx="0">
                  <c:v>120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lakásban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Munka1!$A$2:$A$3</c:f>
              <c:strCache>
                <c:ptCount val="2"/>
                <c:pt idx="0">
                  <c:v>lakás</c:v>
                </c:pt>
                <c:pt idx="1">
                  <c:v>lakók</c:v>
                </c:pt>
              </c:strCache>
            </c:strRef>
          </c:cat>
          <c:val>
            <c:numRef>
              <c:f>Munka1!$D$2:$D$3</c:f>
              <c:numCache>
                <c:formatCode>General</c:formatCode>
                <c:ptCount val="2"/>
                <c:pt idx="1">
                  <c:v>3692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üdülőben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Munka1!$A$2:$A$3</c:f>
              <c:strCache>
                <c:ptCount val="2"/>
                <c:pt idx="0">
                  <c:v>lakás</c:v>
                </c:pt>
                <c:pt idx="1">
                  <c:v>lakók</c:v>
                </c:pt>
              </c:strCache>
            </c:strRef>
          </c:cat>
          <c:val>
            <c:numRef>
              <c:f>Munka1!$E$2:$E$3</c:f>
              <c:numCache>
                <c:formatCode>General</c:formatCode>
                <c:ptCount val="2"/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egyéb lakóhelyiségben</c:v>
                </c:pt>
              </c:strCache>
            </c:strRef>
          </c:tx>
          <c:invertIfNegative val="0"/>
          <c:cat>
            <c:strRef>
              <c:f>Munka1!$A$2:$A$3</c:f>
              <c:strCache>
                <c:ptCount val="2"/>
                <c:pt idx="0">
                  <c:v>lakás</c:v>
                </c:pt>
                <c:pt idx="1">
                  <c:v>lakók</c:v>
                </c:pt>
              </c:strCache>
            </c:strRef>
          </c:cat>
          <c:val>
            <c:numRef>
              <c:f>Munka1!$F$2:$F$3</c:f>
              <c:numCache>
                <c:formatCode>General</c:formatCode>
                <c:ptCount val="2"/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277888"/>
        <c:axId val="40279424"/>
        <c:axId val="0"/>
      </c:bar3DChart>
      <c:catAx>
        <c:axId val="40277888"/>
        <c:scaling>
          <c:orientation val="minMax"/>
        </c:scaling>
        <c:delete val="0"/>
        <c:axPos val="l"/>
        <c:majorTickMark val="out"/>
        <c:minorTickMark val="none"/>
        <c:tickLblPos val="nextTo"/>
        <c:crossAx val="40279424"/>
        <c:crosses val="autoZero"/>
        <c:auto val="1"/>
        <c:lblAlgn val="ctr"/>
        <c:lblOffset val="100"/>
        <c:noMultiLvlLbl val="0"/>
      </c:catAx>
      <c:valAx>
        <c:axId val="40279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02778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spPr>
            <a:solidFill>
              <a:schemeClr val="tx1">
                <a:lumMod val="9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Munka1!$A$2:$A$4</c:f>
              <c:strCache>
                <c:ptCount val="3"/>
                <c:pt idx="0">
                  <c:v>tulajdonosi </c:v>
                </c:pt>
                <c:pt idx="1">
                  <c:v>bérleti</c:v>
                </c:pt>
                <c:pt idx="2">
                  <c:v>más jogcímű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1326</c:v>
                </c:pt>
                <c:pt idx="1">
                  <c:v>37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0703872"/>
        <c:axId val="40705408"/>
        <c:axId val="0"/>
      </c:bar3DChart>
      <c:catAx>
        <c:axId val="40703872"/>
        <c:scaling>
          <c:orientation val="minMax"/>
        </c:scaling>
        <c:delete val="0"/>
        <c:axPos val="b"/>
        <c:majorTickMark val="out"/>
        <c:minorTickMark val="none"/>
        <c:tickLblPos val="nextTo"/>
        <c:crossAx val="40705408"/>
        <c:crosses val="autoZero"/>
        <c:auto val="1"/>
        <c:lblAlgn val="ctr"/>
        <c:lblOffset val="100"/>
        <c:noMultiLvlLbl val="0"/>
      </c:catAx>
      <c:valAx>
        <c:axId val="40705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703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Munka1!$A$2:$A$4</c:f>
              <c:strCache>
                <c:ptCount val="3"/>
                <c:pt idx="0">
                  <c:v>magánszemély</c:v>
                </c:pt>
                <c:pt idx="1">
                  <c:v>önkormányzat</c:v>
                </c:pt>
                <c:pt idx="2">
                  <c:v>más intézmény, szervezet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1482</c:v>
                </c:pt>
                <c:pt idx="1">
                  <c:v>7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731008"/>
        <c:axId val="40732544"/>
        <c:axId val="0"/>
      </c:bar3DChart>
      <c:catAx>
        <c:axId val="40731008"/>
        <c:scaling>
          <c:orientation val="minMax"/>
        </c:scaling>
        <c:delete val="0"/>
        <c:axPos val="b"/>
        <c:majorTickMark val="out"/>
        <c:minorTickMark val="none"/>
        <c:tickLblPos val="nextTo"/>
        <c:crossAx val="40732544"/>
        <c:crosses val="autoZero"/>
        <c:auto val="1"/>
        <c:lblAlgn val="ctr"/>
        <c:lblOffset val="100"/>
        <c:noMultiLvlLbl val="0"/>
      </c:catAx>
      <c:valAx>
        <c:axId val="40732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731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Munka1!$A$2:$A$5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Munka1!$B$2:$B$5</c:f>
              <c:numCache>
                <c:formatCode>General</c:formatCode>
                <c:ptCount val="4"/>
                <c:pt idx="0">
                  <c:v>74</c:v>
                </c:pt>
                <c:pt idx="1">
                  <c:v>393</c:v>
                </c:pt>
                <c:pt idx="2">
                  <c:v>603</c:v>
                </c:pt>
                <c:pt idx="3">
                  <c:v>430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Munka1!$A$2:$A$10</c:f>
              <c:strCache>
                <c:ptCount val="9"/>
                <c:pt idx="0">
                  <c:v>1946 előtt</c:v>
                </c:pt>
                <c:pt idx="1">
                  <c:v>1946-1960</c:v>
                </c:pt>
                <c:pt idx="2">
                  <c:v>1961-1970</c:v>
                </c:pt>
                <c:pt idx="3">
                  <c:v>1971-1980</c:v>
                </c:pt>
                <c:pt idx="4">
                  <c:v>1981-1990</c:v>
                </c:pt>
                <c:pt idx="5">
                  <c:v>1991-2000</c:v>
                </c:pt>
                <c:pt idx="6">
                  <c:v>2001-2005</c:v>
                </c:pt>
                <c:pt idx="7">
                  <c:v>2006-2011</c:v>
                </c:pt>
                <c:pt idx="8">
                  <c:v>összesen</c:v>
                </c:pt>
              </c:strCache>
            </c:strRef>
          </c:cat>
          <c:val>
            <c:numRef>
              <c:f>Munka1!$B$2:$B$10</c:f>
              <c:numCache>
                <c:formatCode>General</c:formatCode>
                <c:ptCount val="9"/>
                <c:pt idx="0">
                  <c:v>512</c:v>
                </c:pt>
                <c:pt idx="1">
                  <c:v>195</c:v>
                </c:pt>
                <c:pt idx="2">
                  <c:v>259</c:v>
                </c:pt>
                <c:pt idx="3">
                  <c:v>240</c:v>
                </c:pt>
                <c:pt idx="4">
                  <c:v>203</c:v>
                </c:pt>
                <c:pt idx="5">
                  <c:v>55</c:v>
                </c:pt>
                <c:pt idx="6">
                  <c:v>28</c:v>
                </c:pt>
                <c:pt idx="7">
                  <c:v>8</c:v>
                </c:pt>
                <c:pt idx="8">
                  <c:v>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765312"/>
        <c:axId val="40766848"/>
        <c:axId val="0"/>
      </c:bar3DChart>
      <c:catAx>
        <c:axId val="40765312"/>
        <c:scaling>
          <c:orientation val="minMax"/>
        </c:scaling>
        <c:delete val="0"/>
        <c:axPos val="l"/>
        <c:majorTickMark val="out"/>
        <c:minorTickMark val="none"/>
        <c:tickLblPos val="nextTo"/>
        <c:crossAx val="40766848"/>
        <c:crosses val="autoZero"/>
        <c:auto val="1"/>
        <c:lblAlgn val="ctr"/>
        <c:lblOffset val="100"/>
        <c:noMultiLvlLbl val="0"/>
      </c:catAx>
      <c:valAx>
        <c:axId val="407668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0765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effectLst>
          <a:innerShdw blurRad="114300">
            <a:prstClr val="black"/>
          </a:innerShdw>
        </a:effectLst>
      </c:spPr>
    </c:sideWall>
    <c:backWall>
      <c:thickness val="0"/>
      <c:spPr>
        <a:effectLst>
          <a:innerShdw blurRad="114300">
            <a:prstClr val="black"/>
          </a:innerShdw>
        </a:effectLst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Munka1!$A$2:$A$10</c:f>
              <c:strCache>
                <c:ptCount val="9"/>
                <c:pt idx="0">
                  <c:v>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60-79</c:v>
                </c:pt>
                <c:pt idx="5">
                  <c:v>80-99</c:v>
                </c:pt>
                <c:pt idx="6">
                  <c:v>100-</c:v>
                </c:pt>
                <c:pt idx="7">
                  <c:v>összesen</c:v>
                </c:pt>
                <c:pt idx="8">
                  <c:v>egy lakásra jutó alapterület m2</c:v>
                </c:pt>
              </c:strCache>
            </c:strRef>
          </c:cat>
          <c:val>
            <c:numRef>
              <c:f>Munka1!$B$2:$B$10</c:f>
              <c:numCache>
                <c:formatCode>General</c:formatCode>
                <c:ptCount val="9"/>
                <c:pt idx="0">
                  <c:v>5</c:v>
                </c:pt>
                <c:pt idx="1">
                  <c:v>18</c:v>
                </c:pt>
                <c:pt idx="2">
                  <c:v>65</c:v>
                </c:pt>
                <c:pt idx="3">
                  <c:v>90</c:v>
                </c:pt>
                <c:pt idx="4">
                  <c:v>358</c:v>
                </c:pt>
                <c:pt idx="5">
                  <c:v>415</c:v>
                </c:pt>
                <c:pt idx="6">
                  <c:v>549</c:v>
                </c:pt>
                <c:pt idx="7">
                  <c:v>1500</c:v>
                </c:pt>
                <c:pt idx="8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418560"/>
        <c:axId val="42420096"/>
        <c:axId val="0"/>
      </c:bar3DChart>
      <c:catAx>
        <c:axId val="42418560"/>
        <c:scaling>
          <c:orientation val="minMax"/>
        </c:scaling>
        <c:delete val="0"/>
        <c:axPos val="l"/>
        <c:majorTickMark val="out"/>
        <c:minorTickMark val="none"/>
        <c:tickLblPos val="nextTo"/>
        <c:crossAx val="42420096"/>
        <c:crosses val="autoZero"/>
        <c:auto val="1"/>
        <c:lblAlgn val="ctr"/>
        <c:lblOffset val="100"/>
        <c:noMultiLvlLbl val="0"/>
      </c:catAx>
      <c:valAx>
        <c:axId val="424200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2418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Munka1!$A$2:$A$8</c:f>
              <c:strCache>
                <c:ptCount val="7"/>
                <c:pt idx="0">
                  <c:v>hálózati vízvezetékkel</c:v>
                </c:pt>
                <c:pt idx="1">
                  <c:v>házi vízvezetékkel</c:v>
                </c:pt>
                <c:pt idx="2">
                  <c:v>meleg folyóvízzel</c:v>
                </c:pt>
                <c:pt idx="3">
                  <c:v>vízöblítéses wc-vel</c:v>
                </c:pt>
                <c:pt idx="4">
                  <c:v>közcsatornával</c:v>
                </c:pt>
                <c:pt idx="5">
                  <c:v>házi csatornával </c:v>
                </c:pt>
                <c:pt idx="6">
                  <c:v>összesen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1408</c:v>
                </c:pt>
                <c:pt idx="1">
                  <c:v>43</c:v>
                </c:pt>
                <c:pt idx="2">
                  <c:v>1350</c:v>
                </c:pt>
                <c:pt idx="3">
                  <c:v>1353</c:v>
                </c:pt>
                <c:pt idx="4">
                  <c:v>1137</c:v>
                </c:pt>
                <c:pt idx="5">
                  <c:v>314</c:v>
                </c:pt>
                <c:pt idx="6">
                  <c:v>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2437248"/>
        <c:axId val="42451328"/>
        <c:axId val="0"/>
      </c:bar3DChart>
      <c:catAx>
        <c:axId val="42437248"/>
        <c:scaling>
          <c:orientation val="minMax"/>
        </c:scaling>
        <c:delete val="0"/>
        <c:axPos val="l"/>
        <c:majorTickMark val="out"/>
        <c:minorTickMark val="none"/>
        <c:tickLblPos val="nextTo"/>
        <c:crossAx val="42451328"/>
        <c:crosses val="autoZero"/>
        <c:auto val="1"/>
        <c:lblAlgn val="ctr"/>
        <c:lblOffset val="100"/>
        <c:noMultiLvlLbl val="0"/>
      </c:catAx>
      <c:valAx>
        <c:axId val="42451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2437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Munka1!$A$2:$A$7</c:f>
              <c:strCache>
                <c:ptCount val="6"/>
                <c:pt idx="0">
                  <c:v>összkomfortos</c:v>
                </c:pt>
                <c:pt idx="1">
                  <c:v>komfortos </c:v>
                </c:pt>
                <c:pt idx="2">
                  <c:v>félkomfortos</c:v>
                </c:pt>
                <c:pt idx="3">
                  <c:v>komfort nélküli</c:v>
                </c:pt>
                <c:pt idx="4">
                  <c:v>szükség-és egyéb lakás</c:v>
                </c:pt>
                <c:pt idx="5">
                  <c:v>összesen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647</c:v>
                </c:pt>
                <c:pt idx="1">
                  <c:v>675</c:v>
                </c:pt>
                <c:pt idx="2">
                  <c:v>54</c:v>
                </c:pt>
                <c:pt idx="3">
                  <c:v>110</c:v>
                </c:pt>
                <c:pt idx="4">
                  <c:v>14</c:v>
                </c:pt>
                <c:pt idx="5">
                  <c:v>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521344"/>
        <c:axId val="42522880"/>
      </c:areaChart>
      <c:catAx>
        <c:axId val="42521344"/>
        <c:scaling>
          <c:orientation val="minMax"/>
        </c:scaling>
        <c:delete val="0"/>
        <c:axPos val="b"/>
        <c:majorTickMark val="out"/>
        <c:minorTickMark val="none"/>
        <c:tickLblPos val="nextTo"/>
        <c:crossAx val="42522880"/>
        <c:crosses val="autoZero"/>
        <c:auto val="1"/>
        <c:lblAlgn val="ctr"/>
        <c:lblOffset val="100"/>
        <c:noMultiLvlLbl val="0"/>
      </c:catAx>
      <c:valAx>
        <c:axId val="42522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521344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száz háztartásra jutó személy</c:v>
                </c:pt>
              </c:strCache>
            </c:strRef>
          </c:tx>
          <c:spPr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Munka1!$A$2:$A$5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1990</c:v>
                </c:pt>
                <c:pt idx="2">
                  <c:v>2001</c:v>
                </c:pt>
                <c:pt idx="3">
                  <c:v>2011</c:v>
                </c:pt>
              </c:numCache>
            </c:numRef>
          </c:cat>
          <c:val>
            <c:numRef>
              <c:f>Munka1!$B$2:$B$5</c:f>
              <c:numCache>
                <c:formatCode>General</c:formatCode>
                <c:ptCount val="4"/>
                <c:pt idx="0">
                  <c:v>294</c:v>
                </c:pt>
                <c:pt idx="1">
                  <c:v>286</c:v>
                </c:pt>
                <c:pt idx="2">
                  <c:v>280</c:v>
                </c:pt>
                <c:pt idx="3">
                  <c:v>257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száz háztartásra jutó foglalkoztatott</c:v>
                </c:pt>
              </c:strCache>
            </c:strRef>
          </c:tx>
          <c:spPr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Munka1!$A$2:$A$5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1990</c:v>
                </c:pt>
                <c:pt idx="2">
                  <c:v>2001</c:v>
                </c:pt>
                <c:pt idx="3">
                  <c:v>2011</c:v>
                </c:pt>
              </c:numCache>
            </c:numRef>
          </c:cat>
          <c:val>
            <c:numRef>
              <c:f>Munka1!$C$2:$C$5</c:f>
              <c:numCache>
                <c:formatCode>General</c:formatCode>
                <c:ptCount val="4"/>
                <c:pt idx="0">
                  <c:v>136</c:v>
                </c:pt>
                <c:pt idx="1">
                  <c:v>123</c:v>
                </c:pt>
                <c:pt idx="2">
                  <c:v>88</c:v>
                </c:pt>
                <c:pt idx="3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84032"/>
        <c:axId val="35485568"/>
      </c:barChart>
      <c:catAx>
        <c:axId val="35484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485568"/>
        <c:crosses val="autoZero"/>
        <c:auto val="1"/>
        <c:lblAlgn val="ctr"/>
        <c:lblOffset val="100"/>
        <c:noMultiLvlLbl val="0"/>
      </c:catAx>
      <c:valAx>
        <c:axId val="354855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484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Munka1!$A$2:$A$8</c:f>
              <c:strCache>
                <c:ptCount val="7"/>
                <c:pt idx="0">
                  <c:v>földszintes</c:v>
                </c:pt>
                <c:pt idx="1">
                  <c:v>emeletes</c:v>
                </c:pt>
                <c:pt idx="2">
                  <c:v>1 lakásos</c:v>
                </c:pt>
                <c:pt idx="3">
                  <c:v>2-3 lakásos</c:v>
                </c:pt>
                <c:pt idx="4">
                  <c:v>4-10 lakásos</c:v>
                </c:pt>
                <c:pt idx="5">
                  <c:v>11-</c:v>
                </c:pt>
                <c:pt idx="6">
                  <c:v>összesen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1143</c:v>
                </c:pt>
                <c:pt idx="1">
                  <c:v>9</c:v>
                </c:pt>
                <c:pt idx="2">
                  <c:v>1438</c:v>
                </c:pt>
                <c:pt idx="3">
                  <c:v>7</c:v>
                </c:pt>
                <c:pt idx="4">
                  <c:v>7</c:v>
                </c:pt>
                <c:pt idx="5">
                  <c:v>0</c:v>
                </c:pt>
                <c:pt idx="6">
                  <c:v>1452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334272"/>
        <c:axId val="43352448"/>
      </c:barChart>
      <c:catAx>
        <c:axId val="43334272"/>
        <c:scaling>
          <c:orientation val="minMax"/>
        </c:scaling>
        <c:delete val="0"/>
        <c:axPos val="l"/>
        <c:majorTickMark val="out"/>
        <c:minorTickMark val="none"/>
        <c:tickLblPos val="nextTo"/>
        <c:crossAx val="43352448"/>
        <c:crosses val="autoZero"/>
        <c:auto val="1"/>
        <c:lblAlgn val="ctr"/>
        <c:lblOffset val="100"/>
        <c:noMultiLvlLbl val="0"/>
      </c:catAx>
      <c:valAx>
        <c:axId val="433524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3334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száz családra jutó összes gyermek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Munka1!$A$2:$A$5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1990</c:v>
                </c:pt>
                <c:pt idx="2">
                  <c:v>2001</c:v>
                </c:pt>
                <c:pt idx="3">
                  <c:v>2011</c:v>
                </c:pt>
              </c:numCache>
            </c:numRef>
          </c:cat>
          <c:val>
            <c:numRef>
              <c:f>Munka1!$B$2:$B$5</c:f>
              <c:numCache>
                <c:formatCode>General</c:formatCode>
                <c:ptCount val="4"/>
                <c:pt idx="0">
                  <c:v>99</c:v>
                </c:pt>
                <c:pt idx="1">
                  <c:v>107</c:v>
                </c:pt>
                <c:pt idx="2">
                  <c:v>114</c:v>
                </c:pt>
                <c:pt idx="3">
                  <c:v>112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száz családra jutó 15 évesnél fiatalabb gyermek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Munka1!$A$2:$A$5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1990</c:v>
                </c:pt>
                <c:pt idx="2">
                  <c:v>2001</c:v>
                </c:pt>
                <c:pt idx="3">
                  <c:v>2011</c:v>
                </c:pt>
              </c:numCache>
            </c:numRef>
          </c:cat>
          <c:val>
            <c:numRef>
              <c:f>Munka1!$C$2:$C$5</c:f>
              <c:numCache>
                <c:formatCode>General</c:formatCode>
                <c:ptCount val="4"/>
                <c:pt idx="0">
                  <c:v>70</c:v>
                </c:pt>
                <c:pt idx="1">
                  <c:v>71</c:v>
                </c:pt>
                <c:pt idx="2">
                  <c:v>65</c:v>
                </c:pt>
                <c:pt idx="3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553664"/>
        <c:axId val="35555200"/>
        <c:axId val="4677632"/>
      </c:bar3DChart>
      <c:catAx>
        <c:axId val="3555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555200"/>
        <c:crosses val="autoZero"/>
        <c:auto val="1"/>
        <c:lblAlgn val="ctr"/>
        <c:lblOffset val="100"/>
        <c:noMultiLvlLbl val="0"/>
      </c:catAx>
      <c:valAx>
        <c:axId val="35555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553664"/>
        <c:crosses val="autoZero"/>
        <c:crossBetween val="between"/>
      </c:valAx>
      <c:serAx>
        <c:axId val="4677632"/>
        <c:scaling>
          <c:orientation val="minMax"/>
        </c:scaling>
        <c:delete val="1"/>
        <c:axPos val="b"/>
        <c:majorTickMark val="out"/>
        <c:minorTickMark val="none"/>
        <c:tickLblPos val="none"/>
        <c:crossAx val="3555520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egy családból álló háztartás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Munka1!$A$2:$A$4</c:f>
              <c:strCache>
                <c:ptCount val="3"/>
                <c:pt idx="0">
                  <c:v>házaspár és élettársi kapcsolat</c:v>
                </c:pt>
                <c:pt idx="1">
                  <c:v>egy szülő gyermekkel</c:v>
                </c:pt>
                <c:pt idx="2">
                  <c:v>együtt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753</c:v>
                </c:pt>
                <c:pt idx="1">
                  <c:v>198</c:v>
                </c:pt>
                <c:pt idx="2">
                  <c:v>951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több családból álló háztartás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Munka1!$A$2:$A$3</c:f>
              <c:strCache>
                <c:ptCount val="2"/>
                <c:pt idx="0">
                  <c:v>együtt</c:v>
                </c:pt>
                <c:pt idx="1">
                  <c:v>két családból álló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40</c:v>
                </c:pt>
                <c:pt idx="1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nem családháztartás </c:v>
                </c:pt>
              </c:strCache>
            </c:strRef>
          </c:tx>
          <c:spPr>
            <a:solidFill>
              <a:srgbClr val="B21E96"/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Munka1!$A$2:$A$3</c:f>
              <c:strCache>
                <c:ptCount val="2"/>
                <c:pt idx="0">
                  <c:v>összesen</c:v>
                </c:pt>
                <c:pt idx="1">
                  <c:v>ebből egyedülálló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451</c:v>
                </c:pt>
                <c:pt idx="1">
                  <c:v>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023296"/>
        <c:axId val="36029184"/>
      </c:areaChart>
      <c:catAx>
        <c:axId val="3602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029184"/>
        <c:crosses val="autoZero"/>
        <c:auto val="1"/>
        <c:lblAlgn val="ctr"/>
        <c:lblOffset val="100"/>
        <c:noMultiLvlLbl val="0"/>
      </c:catAx>
      <c:valAx>
        <c:axId val="36029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02329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prst="relaxedInset"/>
    </a:sp3d>
  </c:spPr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Munka1!$A$2:$A$8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6-</c:v>
                </c:pt>
                <c:pt idx="6">
                  <c:v>összesen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398</c:v>
                </c:pt>
                <c:pt idx="1">
                  <c:v>386</c:v>
                </c:pt>
                <c:pt idx="2">
                  <c:v>324</c:v>
                </c:pt>
                <c:pt idx="3">
                  <c:v>187</c:v>
                </c:pt>
                <c:pt idx="4">
                  <c:v>100</c:v>
                </c:pt>
                <c:pt idx="5">
                  <c:v>47</c:v>
                </c:pt>
                <c:pt idx="6">
                  <c:v>1442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6337536"/>
        <c:axId val="36339072"/>
        <c:axId val="37799232"/>
      </c:bar3DChart>
      <c:catAx>
        <c:axId val="3633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339072"/>
        <c:crosses val="autoZero"/>
        <c:auto val="1"/>
        <c:lblAlgn val="ctr"/>
        <c:lblOffset val="100"/>
        <c:noMultiLvlLbl val="0"/>
      </c:catAx>
      <c:valAx>
        <c:axId val="3633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337536"/>
        <c:crosses val="autoZero"/>
        <c:crossBetween val="between"/>
      </c:valAx>
      <c:serAx>
        <c:axId val="37799232"/>
        <c:scaling>
          <c:orientation val="minMax"/>
        </c:scaling>
        <c:delete val="1"/>
        <c:axPos val="b"/>
        <c:majorTickMark val="out"/>
        <c:minorTickMark val="none"/>
        <c:tickLblPos val="none"/>
        <c:crossAx val="3633907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háztartásban élő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Munka1!$A$2:$A$7</c:f>
              <c:strCache>
                <c:ptCount val="6"/>
                <c:pt idx="0">
                  <c:v>időskorú személy</c:v>
                </c:pt>
                <c:pt idx="1">
                  <c:v>foglalkoztatott</c:v>
                </c:pt>
                <c:pt idx="2">
                  <c:v>munkanélküli</c:v>
                </c:pt>
                <c:pt idx="3">
                  <c:v>inaktív kereső</c:v>
                </c:pt>
                <c:pt idx="4">
                  <c:v>eltartott</c:v>
                </c:pt>
                <c:pt idx="5">
                  <c:v>összesen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860</c:v>
                </c:pt>
                <c:pt idx="1">
                  <c:v>1296</c:v>
                </c:pt>
                <c:pt idx="2">
                  <c:v>271</c:v>
                </c:pt>
                <c:pt idx="3">
                  <c:v>1199</c:v>
                </c:pt>
                <c:pt idx="4">
                  <c:v>935</c:v>
                </c:pt>
                <c:pt idx="5">
                  <c:v>3701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823424"/>
        <c:axId val="38824960"/>
        <c:axId val="0"/>
      </c:bar3DChart>
      <c:catAx>
        <c:axId val="38823424"/>
        <c:scaling>
          <c:orientation val="minMax"/>
        </c:scaling>
        <c:delete val="0"/>
        <c:axPos val="l"/>
        <c:majorTickMark val="out"/>
        <c:minorTickMark val="none"/>
        <c:tickLblPos val="nextTo"/>
        <c:crossAx val="38824960"/>
        <c:crosses val="autoZero"/>
        <c:auto val="1"/>
        <c:lblAlgn val="ctr"/>
        <c:lblOffset val="100"/>
        <c:noMultiLvlLbl val="0"/>
      </c:catAx>
      <c:valAx>
        <c:axId val="388249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8234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házaspár és élettársi kapcsolat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Munka1!$A$2:$A$7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gyermek nélkül</c:v>
                </c:pt>
                <c:pt idx="4">
                  <c:v>együtt</c:v>
                </c:pt>
                <c:pt idx="5">
                  <c:v>élettársi kapcsolat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240</c:v>
                </c:pt>
                <c:pt idx="1">
                  <c:v>148</c:v>
                </c:pt>
                <c:pt idx="2">
                  <c:v>90</c:v>
                </c:pt>
                <c:pt idx="3">
                  <c:v>351</c:v>
                </c:pt>
                <c:pt idx="4">
                  <c:v>829</c:v>
                </c:pt>
                <c:pt idx="5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835136"/>
        <c:axId val="37836672"/>
        <c:axId val="0"/>
      </c:bar3DChart>
      <c:catAx>
        <c:axId val="37835136"/>
        <c:scaling>
          <c:orientation val="minMax"/>
        </c:scaling>
        <c:delete val="0"/>
        <c:axPos val="b"/>
        <c:majorTickMark val="out"/>
        <c:minorTickMark val="none"/>
        <c:tickLblPos val="nextTo"/>
        <c:crossAx val="37836672"/>
        <c:crosses val="autoZero"/>
        <c:auto val="1"/>
        <c:lblAlgn val="ctr"/>
        <c:lblOffset val="100"/>
        <c:noMultiLvlLbl val="0"/>
      </c:catAx>
      <c:valAx>
        <c:axId val="3783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8351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1A12C-347D-4758-9B8D-BEC6380891E8}" type="datetimeFigureOut">
              <a:rPr lang="hu-HU" smtClean="0"/>
              <a:pPr/>
              <a:t>2014.04.29.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D428F-6425-4566-A25E-FE986E09E8B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65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D428F-6425-4566-A25E-FE986E09E8BA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2014.04.29.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Téglalap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Téglalap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Téglalap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56" name="Téglalap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Téglalap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Téglalap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Téglalap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2014.04.29.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2014.04.29.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2014.04.29.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abadkézi sokszö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Szabadkézi sokszö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Szabadkézi sokszö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Szabadkézi sokszö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Szabadkézi sokszö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Szabadkézi sokszö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Szabadkézi sokszö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Szabadkézi sokszö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Szabadkézi sokszö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Szabadkézi sokszö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Szabadkézi sokszö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Szabadkézi sokszö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Szabadkézi sokszö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Szabadkézi sokszö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2014.04.29.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églalap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Téglalap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2014.04.29.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2014.04.29.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Téglalap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Téglalap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Téglalap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Téglalap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églalap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Téglalap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2014.04.29.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2014.04.29.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2014.04.29.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Csoportba foglalás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Egyenes összekötő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Egyenes összekötő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Csoportba foglalás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Egyenes összekötő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2014.04.29.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Téglalap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DCDE75-89FD-47D4-96B5-7D53BD2E92D4}" type="datetimeFigureOut">
              <a:rPr lang="hu-HU" smtClean="0"/>
              <a:pPr/>
              <a:t>2014.04.29.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Decs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Készítette: Jakab Adrienn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 háztartások a háztartásban élők száma szerint, 2011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b="1" dirty="0" smtClean="0"/>
              <a:t>A háztartások a gazdasági aktivitási összetétel szerint, 2011</a:t>
            </a:r>
            <a:r>
              <a:rPr lang="hu-HU" sz="3200" dirty="0" smtClean="0"/>
              <a:t> 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 smtClean="0"/>
              <a:t>A családok családösszetétel és a gyermekek száma szerint, 2011</a:t>
            </a:r>
            <a:r>
              <a:rPr lang="hu-HU" sz="3600" dirty="0" smtClean="0"/>
              <a:t> 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 smtClean="0"/>
              <a:t>A családok családösszetétel és a gyermekek száma szerint, 2011</a:t>
            </a:r>
            <a:r>
              <a:rPr lang="hu-HU" sz="3600" dirty="0" smtClean="0"/>
              <a:t> </a:t>
            </a:r>
            <a:endParaRPr lang="hu-HU" sz="36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b="1" dirty="0" smtClean="0"/>
              <a:t>A családok a 15 évesnél fiatalabb gyermekek száma  szerint, 2011</a:t>
            </a:r>
            <a:r>
              <a:rPr lang="hu-HU" sz="3200" dirty="0" smtClean="0"/>
              <a:t> 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 lakóegységek rendeltetése és lakóik, 2011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A lakások és lakott üdülők használati jogcím szerint, 2011</a:t>
            </a:r>
            <a:r>
              <a:rPr lang="hu-HU" sz="3600" dirty="0" smtClean="0"/>
              <a:t> 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 lakások és lakott üdülők tulajdonjelleg szerint, 2011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 lakások és lakott üdülők szobaszám szerint, 2011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 lakások és lakott üdülők építési év szerint, 2011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Fogalmak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dirty="0" smtClean="0"/>
              <a:t>Család: A </a:t>
            </a:r>
            <a:r>
              <a:rPr lang="hu-HU" b="1" dirty="0" smtClean="0"/>
              <a:t>család</a:t>
            </a:r>
            <a:r>
              <a:rPr lang="hu-HU" dirty="0" smtClean="0"/>
              <a:t> emberek egy közössége, vagy több közösség kapcsolata, ahol a tagok között leszármazotti kapcsolat van, házasság vagy örökbefogadás. A családok tagjai általában hasonló tulajdonságokkal rendelkező emberek.</a:t>
            </a:r>
          </a:p>
          <a:p>
            <a:pPr algn="just"/>
            <a:r>
              <a:rPr lang="hu-HU" dirty="0" smtClean="0"/>
              <a:t>Háztartás:A </a:t>
            </a:r>
            <a:r>
              <a:rPr lang="hu-HU" b="1" dirty="0" smtClean="0"/>
              <a:t>háztartás</a:t>
            </a:r>
            <a:r>
              <a:rPr lang="hu-HU" dirty="0" smtClean="0"/>
              <a:t> azoknak a személyeknek az összessége, akik függetlenül bármilyen rokoni viszonyoktól (kapcsolatoktól), egy jövedelmi, illetve egy fogyasztói közösséget alkotnak és az életviteli költségeiket folyamatosan részben vagy egészben közösen viselik.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 lakások és lakott üdülők alapterület szerint, 2011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lakások és lakott üdülők felszereltség szerint, 2011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lakások és lakott üdülők komfortosság szerint, 2011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lakóházak és üdülőépületek magassága és nagysága, 2011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Inaktív keresők: azok a személyek, akik a felvétel eszmei időpontjában kereső tevékenységet nem folytattak, de keresettel, jövedelemmel rendelkeztek, pl. nyugdíjban részesülők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62056" cy="1260752"/>
          </a:xfrm>
          <a:ln>
            <a:noFill/>
          </a:ln>
        </p:spPr>
        <p:txBody>
          <a:bodyPr/>
          <a:lstStyle/>
          <a:p>
            <a:pPr algn="ctr"/>
            <a:r>
              <a:rPr lang="hu-HU" b="1" dirty="0" smtClean="0"/>
              <a:t>A háztartások száma 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Foglalkoztatott/személy háztartásonként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Gyermekek száma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 smtClean="0"/>
              <a:t>A háztartások száma háztartás-összetétel szerint, 2011</a:t>
            </a:r>
            <a:r>
              <a:rPr lang="hu-HU" sz="3600" dirty="0" smtClean="0"/>
              <a:t> 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 smtClean="0"/>
              <a:t>A háztartások száma háztartás-összetétel szerint, 2011</a:t>
            </a:r>
            <a:r>
              <a:rPr lang="hu-HU" sz="3600" dirty="0" smtClean="0"/>
              <a:t> 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 smtClean="0"/>
              <a:t>A háztartások száma háztartás-összetétel szerint, 2011</a:t>
            </a:r>
            <a:r>
              <a:rPr lang="hu-HU" sz="3600" dirty="0" smtClean="0"/>
              <a:t> 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ó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ó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ó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310</TotalTime>
  <Words>270</Words>
  <Application>Microsoft Office PowerPoint</Application>
  <PresentationFormat>Diavetítés a képernyőre (4:3 oldalarány)</PresentationFormat>
  <Paragraphs>30</Paragraphs>
  <Slides>23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Metró</vt:lpstr>
      <vt:lpstr>Decs</vt:lpstr>
      <vt:lpstr>Fogalmak</vt:lpstr>
      <vt:lpstr>PowerPoint bemutató</vt:lpstr>
      <vt:lpstr>A háztartások száma </vt:lpstr>
      <vt:lpstr>Foglalkoztatott/személy háztartásonként</vt:lpstr>
      <vt:lpstr>Gyermekek száma</vt:lpstr>
      <vt:lpstr>A háztartások száma háztartás-összetétel szerint, 2011 </vt:lpstr>
      <vt:lpstr>A háztartások száma háztartás-összetétel szerint, 2011 </vt:lpstr>
      <vt:lpstr>A háztartások száma háztartás-összetétel szerint, 2011 </vt:lpstr>
      <vt:lpstr>A háztartások a háztartásban élők száma szerint, 2011 </vt:lpstr>
      <vt:lpstr>A háztartások a gazdasági aktivitási összetétel szerint, 2011 </vt:lpstr>
      <vt:lpstr>A családok családösszetétel és a gyermekek száma szerint, 2011 </vt:lpstr>
      <vt:lpstr>A családok családösszetétel és a gyermekek száma szerint, 2011 </vt:lpstr>
      <vt:lpstr>A családok a 15 évesnél fiatalabb gyermekek száma  szerint, 2011 </vt:lpstr>
      <vt:lpstr>A lakóegységek rendeltetése és lakóik, 2011 </vt:lpstr>
      <vt:lpstr>A lakások és lakott üdülők használati jogcím szerint, 2011 </vt:lpstr>
      <vt:lpstr>A lakások és lakott üdülők tulajdonjelleg szerint, 2011 </vt:lpstr>
      <vt:lpstr>A lakások és lakott üdülők szobaszám szerint, 2011 </vt:lpstr>
      <vt:lpstr>A lakások és lakott üdülők építési év szerint, 2011</vt:lpstr>
      <vt:lpstr>A lakások és lakott üdülők alapterület szerint, 2011 </vt:lpstr>
      <vt:lpstr>A lakások és lakott üdülők felszereltség szerint, 2011 </vt:lpstr>
      <vt:lpstr>A lakások és lakott üdülők komfortosság szerint, 2011 </vt:lpstr>
      <vt:lpstr>A lakóházak és üdülőépületek magassága és nagysága, 2011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Decs</dc:title>
  <dc:creator>Adri</dc:creator>
  <cp:lastModifiedBy>TAMÁS</cp:lastModifiedBy>
  <cp:revision>50</cp:revision>
  <dcterms:created xsi:type="dcterms:W3CDTF">2014-04-25T14:52:26Z</dcterms:created>
  <dcterms:modified xsi:type="dcterms:W3CDTF">2014-04-29T07:41:05Z</dcterms:modified>
</cp:coreProperties>
</file>