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  <Override PartName="/ppt/charts/colors6.xml" ContentType="application/vnd.ms-office.chartcolorstyle+xml"/>
  <Override PartName="/ppt/charts/style6.xml" ContentType="application/vnd.ms-office.chartstyle+xml"/>
  <Override PartName="/ppt/charts/colors7.xml" ContentType="application/vnd.ms-office.chartcolorstyle+xml"/>
  <Override PartName="/ppt/charts/style7.xml" ContentType="application/vnd.ms-office.chartstyle+xml"/>
  <Override PartName="/ppt/charts/colors8.xml" ContentType="application/vnd.ms-office.chartcolorstyle+xml"/>
  <Override PartName="/ppt/charts/style8.xml" ContentType="application/vnd.ms-office.chartstyle+xml"/>
  <Override PartName="/ppt/charts/colors9.xml" ContentType="application/vnd.ms-office.chartcolorstyle+xml"/>
  <Override PartName="/ppt/charts/style9.xml" ContentType="application/vnd.ms-office.chartstyle+xml"/>
  <Override PartName="/ppt/charts/colors10.xml" ContentType="application/vnd.ms-office.chartcolorstyle+xml"/>
  <Override PartName="/ppt/charts/style10.xml" ContentType="application/vnd.ms-office.chartstyle+xml"/>
  <Override PartName="/ppt/charts/colors11.xml" ContentType="application/vnd.ms-office.chartcolorstyle+xml"/>
  <Override PartName="/ppt/charts/style11.xml" ContentType="application/vnd.ms-office.chartstyle+xml"/>
  <Override PartName="/ppt/charts/colors12.xml" ContentType="application/vnd.ms-office.chartcolorstyle+xml"/>
  <Override PartName="/ppt/charts/style12.xml" ContentType="application/vnd.ms-office.chartstyle+xml"/>
  <Override PartName="/ppt/charts/colors13.xml" ContentType="application/vnd.ms-office.chartcolorstyle+xml"/>
  <Override PartName="/ppt/charts/style13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7" r:id="rId1"/>
  </p:sldMasterIdLst>
  <p:sldIdLst>
    <p:sldId id="260" r:id="rId2"/>
    <p:sldId id="261" r:id="rId3"/>
    <p:sldId id="257" r:id="rId4"/>
    <p:sldId id="258" r:id="rId5"/>
    <p:sldId id="259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3" d="100"/>
          <a:sy n="73" d="100"/>
        </p:scale>
        <p:origin x="-328" y="-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Style" Target="style10.xml"/><Relationship Id="rId2" Type="http://schemas.microsoft.com/office/2011/relationships/chartColorStyle" Target="colors10.xml"/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Style" Target="style11.xml"/><Relationship Id="rId2" Type="http://schemas.microsoft.com/office/2011/relationships/chartColorStyle" Target="colors11.xml"/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3" Type="http://schemas.microsoft.com/office/2011/relationships/chartStyle" Target="style12.xml"/><Relationship Id="rId2" Type="http://schemas.microsoft.com/office/2011/relationships/chartColorStyle" Target="colors12.xml"/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3" Type="http://schemas.microsoft.com/office/2011/relationships/chartStyle" Target="style13.xml"/><Relationship Id="rId2" Type="http://schemas.microsoft.com/office/2011/relationships/chartColorStyle" Target="colors13.xml"/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95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Jelenlévő összes népesség</c:v>
                </c:pt>
              </c:strCache>
            </c:strRef>
          </c:tx>
          <c:spPr>
            <a:ln w="25400" cap="rnd">
              <a:solidFill>
                <a:schemeClr val="lt1"/>
              </a:solidFill>
              <a:round/>
            </a:ln>
            <a:effectLst>
              <a:outerShdw dist="25400" dir="2700000" algn="tl" rotWithShape="0">
                <a:schemeClr val="accent1"/>
              </a:outerShdw>
            </a:effectLst>
          </c:spPr>
          <c:marker>
            <c:symbol val="none"/>
          </c:marker>
          <c:dLbls>
            <c:spPr>
              <a:solidFill>
                <a:schemeClr val="accent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Munka1!$A$2:$A$12</c:f>
              <c:numCache>
                <c:formatCode>General</c:formatCode>
                <c:ptCount val="11"/>
                <c:pt idx="0">
                  <c:v>1870</c:v>
                </c:pt>
                <c:pt idx="1">
                  <c:v>1880</c:v>
                </c:pt>
                <c:pt idx="2">
                  <c:v>1890</c:v>
                </c:pt>
                <c:pt idx="3">
                  <c:v>1900</c:v>
                </c:pt>
                <c:pt idx="4">
                  <c:v>1910</c:v>
                </c:pt>
                <c:pt idx="5">
                  <c:v>1920</c:v>
                </c:pt>
                <c:pt idx="6">
                  <c:v>1930</c:v>
                </c:pt>
                <c:pt idx="7">
                  <c:v>1941</c:v>
                </c:pt>
                <c:pt idx="8">
                  <c:v>1949</c:v>
                </c:pt>
                <c:pt idx="9">
                  <c:v>1960</c:v>
                </c:pt>
                <c:pt idx="10">
                  <c:v>1970</c:v>
                </c:pt>
              </c:numCache>
            </c:numRef>
          </c:cat>
          <c:val>
            <c:numRef>
              <c:f>Munka1!$B$2:$B$12</c:f>
              <c:numCache>
                <c:formatCode>General</c:formatCode>
                <c:ptCount val="11"/>
                <c:pt idx="0">
                  <c:v>2375</c:v>
                </c:pt>
                <c:pt idx="1">
                  <c:v>2678</c:v>
                </c:pt>
                <c:pt idx="2">
                  <c:v>3202</c:v>
                </c:pt>
                <c:pt idx="3">
                  <c:v>3243</c:v>
                </c:pt>
                <c:pt idx="4">
                  <c:v>3688</c:v>
                </c:pt>
                <c:pt idx="5">
                  <c:v>4312</c:v>
                </c:pt>
                <c:pt idx="6">
                  <c:v>4789</c:v>
                </c:pt>
                <c:pt idx="7">
                  <c:v>5120</c:v>
                </c:pt>
                <c:pt idx="8">
                  <c:v>5502</c:v>
                </c:pt>
                <c:pt idx="9">
                  <c:v>5180</c:v>
                </c:pt>
                <c:pt idx="10">
                  <c:v>4540</c:v>
                </c:pt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gradFill>
                <a:gsLst>
                  <a:gs pos="0">
                    <a:schemeClr val="lt1"/>
                  </a:gs>
                  <a:gs pos="100000">
                    <a:schemeClr val="lt1">
                      <a:alpha val="0"/>
                    </a:schemeClr>
                  </a:gs>
                </a:gsLst>
                <a:lin ang="5400000" scaled="0"/>
              </a:gradFill>
              <a:round/>
            </a:ln>
            <a:effectLst/>
          </c:spPr>
        </c:dropLines>
        <c:marker val="1"/>
        <c:smooth val="0"/>
        <c:axId val="94582272"/>
        <c:axId val="94583808"/>
      </c:lineChart>
      <c:catAx>
        <c:axId val="94582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3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4583808"/>
        <c:crosses val="autoZero"/>
        <c:auto val="1"/>
        <c:lblAlgn val="ctr"/>
        <c:lblOffset val="100"/>
        <c:noMultiLvlLbl val="0"/>
      </c:catAx>
      <c:valAx>
        <c:axId val="9458380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94582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zero"/>
    <c:showDLblsOverMax val="0"/>
  </c:chart>
  <c:spPr>
    <a:solidFill>
      <a:schemeClr val="accent1"/>
    </a:solidFill>
    <a:ln w="9525" cap="flat" cmpd="sng" algn="ctr">
      <a:solidFill>
        <a:schemeClr val="lt1">
          <a:lumMod val="85000"/>
        </a:schemeClr>
      </a:solidFill>
      <a:round/>
    </a:ln>
    <a:effectLst/>
  </c:spPr>
  <c:txPr>
    <a:bodyPr/>
    <a:lstStyle/>
    <a:p>
      <a:pPr>
        <a:defRPr/>
      </a:pPr>
      <a:endParaRPr lang="hu-H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1. adatsor</c:v>
                </c:pt>
              </c:strCache>
            </c:strRef>
          </c:tx>
          <c:spPr>
            <a:solidFill>
              <a:schemeClr val="dk1">
                <a:tint val="885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Munka1!$A$2:$A$5</c:f>
              <c:strCache>
                <c:ptCount val="4"/>
                <c:pt idx="0">
                  <c:v>100 aktív korúra jutó gyermekkorú</c:v>
                </c:pt>
                <c:pt idx="1">
                  <c:v>100 aktív korúra jutó időkorú</c:v>
                </c:pt>
                <c:pt idx="2">
                  <c:v>100 aktív korúra jutú gyermek- és időskorú</c:v>
                </c:pt>
                <c:pt idx="3">
                  <c:v>100 GYERMEKKORÚRA jutó időskorú</c:v>
                </c:pt>
              </c:strCache>
            </c:strRef>
          </c:cat>
          <c:val>
            <c:numRef>
              <c:f>Munka1!$B$2:$B$5</c:f>
              <c:numCache>
                <c:formatCode>General</c:formatCode>
                <c:ptCount val="4"/>
                <c:pt idx="0">
                  <c:v>26</c:v>
                </c:pt>
                <c:pt idx="1">
                  <c:v>44</c:v>
                </c:pt>
                <c:pt idx="2">
                  <c:v>70</c:v>
                </c:pt>
                <c:pt idx="3">
                  <c:v>165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14275456"/>
        <c:axId val="114565120"/>
      </c:barChart>
      <c:catAx>
        <c:axId val="1142754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14565120"/>
        <c:crosses val="autoZero"/>
        <c:auto val="1"/>
        <c:lblAlgn val="ctr"/>
        <c:lblOffset val="100"/>
        <c:noMultiLvlLbl val="0"/>
      </c:catAx>
      <c:valAx>
        <c:axId val="114565120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14275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i="0"/>
      </a:pPr>
      <a:endParaRPr lang="hu-H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Férfi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Munka1!$A$2:$A$7</c:f>
              <c:strCache>
                <c:ptCount val="6"/>
                <c:pt idx="0">
                  <c:v>nőtlen/hajadon</c:v>
                </c:pt>
                <c:pt idx="1">
                  <c:v>házas</c:v>
                </c:pt>
                <c:pt idx="2">
                  <c:v>özvegy</c:v>
                </c:pt>
                <c:pt idx="3">
                  <c:v>elvált</c:v>
                </c:pt>
                <c:pt idx="4">
                  <c:v>együtt</c:v>
                </c:pt>
                <c:pt idx="5">
                  <c:v>közülük: élettársi kapcsolatban él</c:v>
                </c:pt>
              </c:strCache>
            </c:strRef>
          </c:cat>
          <c:val>
            <c:numRef>
              <c:f>Munka1!$B$2:$B$7</c:f>
              <c:numCache>
                <c:formatCode>General</c:formatCode>
                <c:ptCount val="6"/>
                <c:pt idx="0">
                  <c:v>548</c:v>
                </c:pt>
                <c:pt idx="1">
                  <c:v>684</c:v>
                </c:pt>
                <c:pt idx="2">
                  <c:v>91</c:v>
                </c:pt>
                <c:pt idx="3">
                  <c:v>191</c:v>
                </c:pt>
                <c:pt idx="4">
                  <c:v>1514</c:v>
                </c:pt>
                <c:pt idx="5">
                  <c:v>200</c:v>
                </c:pt>
              </c:numCache>
            </c:numRef>
          </c:val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Nő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Munka1!$A$2:$A$7</c:f>
              <c:strCache>
                <c:ptCount val="6"/>
                <c:pt idx="0">
                  <c:v>nőtlen/hajadon</c:v>
                </c:pt>
                <c:pt idx="1">
                  <c:v>házas</c:v>
                </c:pt>
                <c:pt idx="2">
                  <c:v>özvegy</c:v>
                </c:pt>
                <c:pt idx="3">
                  <c:v>elvált</c:v>
                </c:pt>
                <c:pt idx="4">
                  <c:v>együtt</c:v>
                </c:pt>
                <c:pt idx="5">
                  <c:v>közülük: élettársi kapcsolatban él</c:v>
                </c:pt>
              </c:strCache>
            </c:strRef>
          </c:cat>
          <c:val>
            <c:numRef>
              <c:f>Munka1!$C$2:$C$7</c:f>
              <c:numCache>
                <c:formatCode>General</c:formatCode>
                <c:ptCount val="6"/>
                <c:pt idx="0">
                  <c:v>401</c:v>
                </c:pt>
                <c:pt idx="1">
                  <c:v>691</c:v>
                </c:pt>
                <c:pt idx="2">
                  <c:v>402</c:v>
                </c:pt>
                <c:pt idx="3">
                  <c:v>234</c:v>
                </c:pt>
                <c:pt idx="4">
                  <c:v>1728</c:v>
                </c:pt>
                <c:pt idx="5">
                  <c:v>204</c:v>
                </c:pt>
              </c:numCache>
            </c:numRef>
          </c:val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Összesen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Munka1!$A$2:$A$7</c:f>
              <c:strCache>
                <c:ptCount val="6"/>
                <c:pt idx="0">
                  <c:v>nőtlen/hajadon</c:v>
                </c:pt>
                <c:pt idx="1">
                  <c:v>házas</c:v>
                </c:pt>
                <c:pt idx="2">
                  <c:v>özvegy</c:v>
                </c:pt>
                <c:pt idx="3">
                  <c:v>elvált</c:v>
                </c:pt>
                <c:pt idx="4">
                  <c:v>együtt</c:v>
                </c:pt>
                <c:pt idx="5">
                  <c:v>közülük: élettársi kapcsolatban él</c:v>
                </c:pt>
              </c:strCache>
            </c:strRef>
          </c:cat>
          <c:val>
            <c:numRef>
              <c:f>Munka1!$D$2:$D$7</c:f>
              <c:numCache>
                <c:formatCode>General</c:formatCode>
                <c:ptCount val="6"/>
                <c:pt idx="0">
                  <c:v>949</c:v>
                </c:pt>
                <c:pt idx="1">
                  <c:v>1375</c:v>
                </c:pt>
                <c:pt idx="2">
                  <c:v>493</c:v>
                </c:pt>
                <c:pt idx="3">
                  <c:v>425</c:v>
                </c:pt>
                <c:pt idx="4">
                  <c:v>3242</c:v>
                </c:pt>
                <c:pt idx="5">
                  <c:v>404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17018624"/>
        <c:axId val="117020160"/>
      </c:barChart>
      <c:catAx>
        <c:axId val="117018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17020160"/>
        <c:crosses val="autoZero"/>
        <c:auto val="1"/>
        <c:lblAlgn val="ctr"/>
        <c:lblOffset val="100"/>
        <c:noMultiLvlLbl val="0"/>
      </c:catAx>
      <c:valAx>
        <c:axId val="117020160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17018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hu-H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1. adatsor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Munka1!$A$2:$A$7</c:f>
              <c:strCache>
                <c:ptCount val="6"/>
                <c:pt idx="0">
                  <c:v>0 élveszületett gyermekkel</c:v>
                </c:pt>
                <c:pt idx="1">
                  <c:v>1 élveszületett gyermekkel</c:v>
                </c:pt>
                <c:pt idx="2">
                  <c:v>2  élveszületett gyermekkel</c:v>
                </c:pt>
                <c:pt idx="3">
                  <c:v>3 élveszületett gyermekkel</c:v>
                </c:pt>
                <c:pt idx="4">
                  <c:v>4-  élveszületett gyermekkel</c:v>
                </c:pt>
                <c:pt idx="5">
                  <c:v>összesen</c:v>
                </c:pt>
              </c:strCache>
            </c:strRef>
          </c:cat>
          <c:val>
            <c:numRef>
              <c:f>Munka1!$B$2:$B$7</c:f>
              <c:numCache>
                <c:formatCode>General</c:formatCode>
                <c:ptCount val="6"/>
                <c:pt idx="0">
                  <c:v>360</c:v>
                </c:pt>
                <c:pt idx="1">
                  <c:v>355</c:v>
                </c:pt>
                <c:pt idx="2">
                  <c:v>666</c:v>
                </c:pt>
                <c:pt idx="3">
                  <c:v>250</c:v>
                </c:pt>
                <c:pt idx="4">
                  <c:v>97</c:v>
                </c:pt>
                <c:pt idx="5">
                  <c:v>1728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117064832"/>
        <c:axId val="117071872"/>
      </c:barChart>
      <c:catAx>
        <c:axId val="1170648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17071872"/>
        <c:crosses val="autoZero"/>
        <c:auto val="1"/>
        <c:lblAlgn val="ctr"/>
        <c:lblOffset val="100"/>
        <c:noMultiLvlLbl val="0"/>
      </c:catAx>
      <c:valAx>
        <c:axId val="1170718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17064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1. adatsor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2000"/>
                  </a:schemeClr>
                </a:gs>
                <a:gs pos="100000">
                  <a:schemeClr val="accent1">
                    <a:shade val="88000"/>
                    <a:lumMod val="94000"/>
                  </a:schemeClr>
                </a:gs>
              </a:gsLst>
              <a:path path="circle">
                <a:fillToRect l="50000" t="100000" r="100000" b="50000"/>
              </a:path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64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1200000"/>
              </a:lightRig>
            </a:scene3d>
            <a:sp3d>
              <a:bevelT w="25400" h="127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Munka1!$A$2:$A$3</c:f>
              <c:strCache>
                <c:ptCount val="2"/>
                <c:pt idx="0">
                  <c:v>Összes élveszületett gyermek</c:v>
                </c:pt>
                <c:pt idx="1">
                  <c:v>100 főre jutó élveszületett gyermek</c:v>
                </c:pt>
              </c:strCache>
            </c:strRef>
          </c:cat>
          <c:val>
            <c:numRef>
              <c:f>Munka1!$B$2:$B$3</c:f>
              <c:numCache>
                <c:formatCode>General</c:formatCode>
                <c:ptCount val="2"/>
                <c:pt idx="0">
                  <c:v>2910</c:v>
                </c:pt>
                <c:pt idx="1">
                  <c:v>168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17784960"/>
        <c:axId val="117786496"/>
      </c:barChart>
      <c:catAx>
        <c:axId val="117784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17786496"/>
        <c:crosses val="autoZero"/>
        <c:auto val="1"/>
        <c:lblAlgn val="ctr"/>
        <c:lblOffset val="100"/>
        <c:noMultiLvlLbl val="0"/>
      </c:catAx>
      <c:valAx>
        <c:axId val="117786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17784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hu-H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Állandó népesség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Munka1!$A$2:$A$6</c:f>
              <c:numCache>
                <c:formatCode>General</c:formatCode>
                <c:ptCount val="5"/>
                <c:pt idx="0">
                  <c:v>1970</c:v>
                </c:pt>
                <c:pt idx="1">
                  <c:v>1980</c:v>
                </c:pt>
                <c:pt idx="2">
                  <c:v>1990</c:v>
                </c:pt>
                <c:pt idx="3">
                  <c:v>2001</c:v>
                </c:pt>
                <c:pt idx="4">
                  <c:v>2011</c:v>
                </c:pt>
              </c:numCache>
            </c:numRef>
          </c:cat>
          <c:val>
            <c:numRef>
              <c:f>Munka1!$B$2:$B$6</c:f>
              <c:numCache>
                <c:formatCode>General</c:formatCode>
                <c:ptCount val="5"/>
                <c:pt idx="0">
                  <c:v>4591</c:v>
                </c:pt>
                <c:pt idx="1">
                  <c:v>4328</c:v>
                </c:pt>
                <c:pt idx="2">
                  <c:v>4166</c:v>
                </c:pt>
                <c:pt idx="3">
                  <c:v>4309</c:v>
                </c:pt>
                <c:pt idx="4">
                  <c:v>4047</c:v>
                </c:pt>
              </c:numCache>
            </c:numRef>
          </c:val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Lakónépesség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Munka1!$A$2:$A$6</c:f>
              <c:numCache>
                <c:formatCode>General</c:formatCode>
                <c:ptCount val="5"/>
                <c:pt idx="0">
                  <c:v>1970</c:v>
                </c:pt>
                <c:pt idx="1">
                  <c:v>1980</c:v>
                </c:pt>
                <c:pt idx="2">
                  <c:v>1990</c:v>
                </c:pt>
                <c:pt idx="3">
                  <c:v>2001</c:v>
                </c:pt>
                <c:pt idx="4">
                  <c:v>2011</c:v>
                </c:pt>
              </c:numCache>
            </c:numRef>
          </c:cat>
          <c:val>
            <c:numRef>
              <c:f>Munka1!$C$2:$C$6</c:f>
              <c:numCache>
                <c:formatCode>General</c:formatCode>
                <c:ptCount val="5"/>
                <c:pt idx="0">
                  <c:v>4611</c:v>
                </c:pt>
                <c:pt idx="1">
                  <c:v>4338</c:v>
                </c:pt>
                <c:pt idx="2">
                  <c:v>4092</c:v>
                </c:pt>
                <c:pt idx="3">
                  <c:v>4220</c:v>
                </c:pt>
                <c:pt idx="4">
                  <c:v>3839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94628864"/>
        <c:axId val="94627328"/>
      </c:barChart>
      <c:valAx>
        <c:axId val="94627328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4628864"/>
        <c:crosses val="autoZero"/>
        <c:crossBetween val="between"/>
      </c:valAx>
      <c:catAx>
        <c:axId val="946288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462732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hu-H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Élveszületés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2000"/>
                  </a:schemeClr>
                </a:gs>
                <a:gs pos="100000">
                  <a:schemeClr val="accent1">
                    <a:shade val="88000"/>
                    <a:lumMod val="94000"/>
                  </a:schemeClr>
                </a:gs>
              </a:gsLst>
              <a:path path="circle">
                <a:fillToRect l="50000" t="100000" r="100000" b="50000"/>
              </a:path>
            </a:gra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Munka1!$A$2:$A$4</c:f>
              <c:strCache>
                <c:ptCount val="3"/>
                <c:pt idx="0">
                  <c:v>1980-1989</c:v>
                </c:pt>
                <c:pt idx="1">
                  <c:v>1990-2001</c:v>
                </c:pt>
                <c:pt idx="2">
                  <c:v>2001-2011</c:v>
                </c:pt>
              </c:strCache>
            </c:strRef>
          </c:cat>
          <c:val>
            <c:numRef>
              <c:f>Munka1!$B$2:$B$4</c:f>
              <c:numCache>
                <c:formatCode>General</c:formatCode>
                <c:ptCount val="3"/>
                <c:pt idx="0">
                  <c:v>517</c:v>
                </c:pt>
                <c:pt idx="1">
                  <c:v>513</c:v>
                </c:pt>
                <c:pt idx="2">
                  <c:v>417</c:v>
                </c:pt>
              </c:numCache>
            </c:numRef>
          </c:val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Halálozás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6000"/>
                    <a:lumMod val="102000"/>
                  </a:schemeClr>
                </a:gs>
                <a:gs pos="100000">
                  <a:schemeClr val="accent2">
                    <a:shade val="88000"/>
                    <a:lumMod val="94000"/>
                  </a:schemeClr>
                </a:gs>
              </a:gsLst>
              <a:path path="circle">
                <a:fillToRect l="50000" t="100000" r="100000" b="50000"/>
              </a:path>
            </a:gra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Munka1!$A$2:$A$4</c:f>
              <c:strCache>
                <c:ptCount val="3"/>
                <c:pt idx="0">
                  <c:v>1980-1989</c:v>
                </c:pt>
                <c:pt idx="1">
                  <c:v>1990-2001</c:v>
                </c:pt>
                <c:pt idx="2">
                  <c:v>2001-2011</c:v>
                </c:pt>
              </c:strCache>
            </c:strRef>
          </c:cat>
          <c:val>
            <c:numRef>
              <c:f>Munka1!$C$2:$C$4</c:f>
              <c:numCache>
                <c:formatCode>General</c:formatCode>
                <c:ptCount val="3"/>
                <c:pt idx="0">
                  <c:v>675</c:v>
                </c:pt>
                <c:pt idx="1">
                  <c:v>862</c:v>
                </c:pt>
                <c:pt idx="2">
                  <c:v>815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94557696"/>
        <c:axId val="94559232"/>
        <c:axId val="0"/>
      </c:bar3DChart>
      <c:catAx>
        <c:axId val="9455769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4559232"/>
        <c:crosses val="autoZero"/>
        <c:auto val="1"/>
        <c:lblAlgn val="ctr"/>
        <c:lblOffset val="100"/>
        <c:noMultiLvlLbl val="0"/>
      </c:catAx>
      <c:valAx>
        <c:axId val="945592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4557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Természetes szaporodás ill. fogyás (-)</c:v>
                </c:pt>
              </c:strCache>
            </c:strRef>
          </c:tx>
          <c:spPr>
            <a:ln w="19050" cap="rnd" cmpd="sng" algn="ctr">
              <a:solidFill>
                <a:schemeClr val="accent6">
                  <a:shade val="95000"/>
                  <a:satMod val="105000"/>
                </a:schemeClr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lt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6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Munka1!$A$2:$A$4</c:f>
              <c:strCache>
                <c:ptCount val="3"/>
                <c:pt idx="0">
                  <c:v>1980-1989</c:v>
                </c:pt>
                <c:pt idx="1">
                  <c:v>1990-2001</c:v>
                </c:pt>
                <c:pt idx="2">
                  <c:v>2001-2011</c:v>
                </c:pt>
              </c:strCache>
            </c:strRef>
          </c:cat>
          <c:val>
            <c:numRef>
              <c:f>Munka1!$B$2:$B$4</c:f>
              <c:numCache>
                <c:formatCode>General</c:formatCode>
                <c:ptCount val="3"/>
                <c:pt idx="0">
                  <c:v>-158</c:v>
                </c:pt>
                <c:pt idx="1">
                  <c:v>-349</c:v>
                </c:pt>
                <c:pt idx="2">
                  <c:v>-398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Vándorlási különbözet</c:v>
                </c:pt>
              </c:strCache>
            </c:strRef>
          </c:tx>
          <c:spPr>
            <a:ln w="19050" cap="rnd" cmpd="sng" algn="ctr">
              <a:solidFill>
                <a:schemeClr val="accent5">
                  <a:shade val="95000"/>
                  <a:satMod val="105000"/>
                </a:schemeClr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lt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5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Munka1!$A$2:$A$4</c:f>
              <c:strCache>
                <c:ptCount val="3"/>
                <c:pt idx="0">
                  <c:v>1980-1989</c:v>
                </c:pt>
                <c:pt idx="1">
                  <c:v>1990-2001</c:v>
                </c:pt>
                <c:pt idx="2">
                  <c:v>2001-2011</c:v>
                </c:pt>
              </c:strCache>
            </c:strRef>
          </c:cat>
          <c:val>
            <c:numRef>
              <c:f>Munka1!$C$2:$C$4</c:f>
              <c:numCache>
                <c:formatCode>General</c:formatCode>
                <c:ptCount val="3"/>
                <c:pt idx="0">
                  <c:v>-88</c:v>
                </c:pt>
                <c:pt idx="1">
                  <c:v>477</c:v>
                </c:pt>
                <c:pt idx="2">
                  <c:v>17</c:v>
                </c:pt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3898624"/>
        <c:axId val="113900160"/>
      </c:lineChart>
      <c:catAx>
        <c:axId val="113898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3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13900160"/>
        <c:crosses val="autoZero"/>
        <c:auto val="1"/>
        <c:lblAlgn val="ctr"/>
        <c:lblOffset val="100"/>
        <c:noMultiLvlLbl val="0"/>
      </c:catAx>
      <c:valAx>
        <c:axId val="1139001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13898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hu-H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Férfi korcsoport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Munka1!$A$2:$A$19</c:f>
              <c:strCache>
                <c:ptCount val="18"/>
                <c:pt idx="0">
                  <c:v>-4</c:v>
                </c:pt>
                <c:pt idx="1">
                  <c:v>5 évestől-9 évesig</c:v>
                </c:pt>
                <c:pt idx="2">
                  <c:v>10 évestől-14 évesig</c:v>
                </c:pt>
                <c:pt idx="3">
                  <c:v>15 évestől-19 évesig</c:v>
                </c:pt>
                <c:pt idx="4">
                  <c:v>20 évestől-24 évesig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</c:v>
                </c:pt>
              </c:strCache>
            </c:strRef>
          </c:cat>
          <c:val>
            <c:numRef>
              <c:f>Munka1!$B$2:$B$19</c:f>
              <c:numCache>
                <c:formatCode>General</c:formatCode>
                <c:ptCount val="18"/>
                <c:pt idx="0">
                  <c:v>110</c:v>
                </c:pt>
                <c:pt idx="1">
                  <c:v>111</c:v>
                </c:pt>
                <c:pt idx="2">
                  <c:v>92</c:v>
                </c:pt>
                <c:pt idx="3">
                  <c:v>106</c:v>
                </c:pt>
                <c:pt idx="4">
                  <c:v>113</c:v>
                </c:pt>
                <c:pt idx="5">
                  <c:v>129</c:v>
                </c:pt>
                <c:pt idx="6">
                  <c:v>133</c:v>
                </c:pt>
                <c:pt idx="7">
                  <c:v>124</c:v>
                </c:pt>
                <c:pt idx="8">
                  <c:v>140</c:v>
                </c:pt>
                <c:pt idx="9">
                  <c:v>125</c:v>
                </c:pt>
                <c:pt idx="10">
                  <c:v>114</c:v>
                </c:pt>
                <c:pt idx="11">
                  <c:v>155</c:v>
                </c:pt>
                <c:pt idx="12">
                  <c:v>117</c:v>
                </c:pt>
                <c:pt idx="13">
                  <c:v>86</c:v>
                </c:pt>
                <c:pt idx="14">
                  <c:v>64</c:v>
                </c:pt>
                <c:pt idx="15">
                  <c:v>45</c:v>
                </c:pt>
                <c:pt idx="16">
                  <c:v>39</c:v>
                </c:pt>
                <c:pt idx="17">
                  <c:v>24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13937408"/>
        <c:axId val="113964928"/>
      </c:barChart>
      <c:catAx>
        <c:axId val="113937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13964928"/>
        <c:crosses val="autoZero"/>
        <c:auto val="1"/>
        <c:lblAlgn val="ctr"/>
        <c:lblOffset val="100"/>
        <c:noMultiLvlLbl val="0"/>
      </c:catAx>
      <c:valAx>
        <c:axId val="11396492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13937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hu-H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Női korcsoport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Munka1!$A$2:$A$19</c:f>
              <c:strCache>
                <c:ptCount val="18"/>
                <c:pt idx="0">
                  <c:v>-4</c:v>
                </c:pt>
                <c:pt idx="1">
                  <c:v>5 évestől-9 évesig</c:v>
                </c:pt>
                <c:pt idx="2">
                  <c:v>10 évestől-14 évesig</c:v>
                </c:pt>
                <c:pt idx="3">
                  <c:v>15 évestől-19 évesig</c:v>
                </c:pt>
                <c:pt idx="4">
                  <c:v>20 évestől-24 évesig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</c:v>
                </c:pt>
              </c:strCache>
            </c:strRef>
          </c:cat>
          <c:val>
            <c:numRef>
              <c:f>Munka1!$B$2:$B$19</c:f>
              <c:numCache>
                <c:formatCode>General</c:formatCode>
                <c:ptCount val="18"/>
                <c:pt idx="0" formatCode="#,##0">
                  <c:v>89</c:v>
                </c:pt>
                <c:pt idx="1">
                  <c:v>92</c:v>
                </c:pt>
                <c:pt idx="2">
                  <c:v>103</c:v>
                </c:pt>
                <c:pt idx="3">
                  <c:v>87</c:v>
                </c:pt>
                <c:pt idx="4">
                  <c:v>121</c:v>
                </c:pt>
                <c:pt idx="5">
                  <c:v>109</c:v>
                </c:pt>
                <c:pt idx="6">
                  <c:v>118</c:v>
                </c:pt>
                <c:pt idx="7">
                  <c:v>139</c:v>
                </c:pt>
                <c:pt idx="8">
                  <c:v>130</c:v>
                </c:pt>
                <c:pt idx="9">
                  <c:v>118</c:v>
                </c:pt>
                <c:pt idx="10">
                  <c:v>139</c:v>
                </c:pt>
                <c:pt idx="11">
                  <c:v>154</c:v>
                </c:pt>
                <c:pt idx="12">
                  <c:v>167</c:v>
                </c:pt>
                <c:pt idx="13">
                  <c:v>110</c:v>
                </c:pt>
                <c:pt idx="14">
                  <c:v>106</c:v>
                </c:pt>
                <c:pt idx="15">
                  <c:v>95</c:v>
                </c:pt>
                <c:pt idx="16">
                  <c:v>73</c:v>
                </c:pt>
                <c:pt idx="17">
                  <c:v>62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14112384"/>
        <c:axId val="114115328"/>
      </c:barChart>
      <c:catAx>
        <c:axId val="114112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14115328"/>
        <c:crosses val="autoZero"/>
        <c:auto val="1"/>
        <c:lblAlgn val="ctr"/>
        <c:lblOffset val="100"/>
        <c:noMultiLvlLbl val="0"/>
      </c:catAx>
      <c:valAx>
        <c:axId val="11411532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114112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hu-H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Férfi és női korcsoport</c:v>
                </c:pt>
              </c:strCache>
            </c:strRef>
          </c:tx>
          <c:spPr>
            <a:gradFill>
              <a:gsLst>
                <a:gs pos="0">
                  <a:schemeClr val="accent2"/>
                </a:gs>
                <a:gs pos="100000">
                  <a:schemeClr val="accent2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Munka1!$A$2:$A$19</c:f>
              <c:strCache>
                <c:ptCount val="18"/>
                <c:pt idx="0">
                  <c:v>-4</c:v>
                </c:pt>
                <c:pt idx="1">
                  <c:v>5 évestől-9 évesig</c:v>
                </c:pt>
                <c:pt idx="2">
                  <c:v>10 évestől-14 évesig</c:v>
                </c:pt>
                <c:pt idx="3">
                  <c:v>15 évestől-19 évesig</c:v>
                </c:pt>
                <c:pt idx="4">
                  <c:v>20 évestől-24 évesig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</c:v>
                </c:pt>
              </c:strCache>
            </c:strRef>
          </c:cat>
          <c:val>
            <c:numRef>
              <c:f>Munka1!$B$2:$B$19</c:f>
              <c:numCache>
                <c:formatCode>General</c:formatCode>
                <c:ptCount val="18"/>
                <c:pt idx="0">
                  <c:v>199</c:v>
                </c:pt>
                <c:pt idx="1">
                  <c:v>203</c:v>
                </c:pt>
                <c:pt idx="2">
                  <c:v>195</c:v>
                </c:pt>
                <c:pt idx="3">
                  <c:v>193</c:v>
                </c:pt>
                <c:pt idx="4">
                  <c:v>234</c:v>
                </c:pt>
                <c:pt idx="5">
                  <c:v>238</c:v>
                </c:pt>
                <c:pt idx="6">
                  <c:v>251</c:v>
                </c:pt>
                <c:pt idx="7">
                  <c:v>263</c:v>
                </c:pt>
                <c:pt idx="8">
                  <c:v>270</c:v>
                </c:pt>
                <c:pt idx="9">
                  <c:v>243</c:v>
                </c:pt>
                <c:pt idx="10">
                  <c:v>253</c:v>
                </c:pt>
                <c:pt idx="11">
                  <c:v>309</c:v>
                </c:pt>
                <c:pt idx="12">
                  <c:v>284</c:v>
                </c:pt>
                <c:pt idx="13">
                  <c:v>196</c:v>
                </c:pt>
                <c:pt idx="14">
                  <c:v>170</c:v>
                </c:pt>
                <c:pt idx="15">
                  <c:v>140</c:v>
                </c:pt>
                <c:pt idx="16">
                  <c:v>112</c:v>
                </c:pt>
                <c:pt idx="17">
                  <c:v>86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14144000"/>
        <c:axId val="114146688"/>
      </c:barChart>
      <c:catAx>
        <c:axId val="114144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hu-HU"/>
          </a:p>
        </c:txPr>
        <c:crossAx val="114146688"/>
        <c:crosses val="autoZero"/>
        <c:auto val="1"/>
        <c:lblAlgn val="ctr"/>
        <c:lblOffset val="100"/>
        <c:noMultiLvlLbl val="0"/>
      </c:catAx>
      <c:valAx>
        <c:axId val="11414668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14144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hu-H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nemenkénti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az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összesített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népességszám</a:t>
            </a: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2011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A nemenkénti és az összesített népességszám</c:v>
                </c:pt>
              </c:strCache>
            </c:strRef>
          </c:tx>
          <c:spPr>
            <a:solidFill>
              <a:schemeClr val="accent6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Munka1!$A$2:$A$4</c:f>
              <c:strCache>
                <c:ptCount val="3"/>
                <c:pt idx="0">
                  <c:v>Férfi korcsoport együtt</c:v>
                </c:pt>
                <c:pt idx="1">
                  <c:v>Női korcsoport együtt</c:v>
                </c:pt>
                <c:pt idx="2">
                  <c:v>Összesen</c:v>
                </c:pt>
              </c:strCache>
            </c:strRef>
          </c:cat>
          <c:val>
            <c:numRef>
              <c:f>Munka1!$B$2:$B$4</c:f>
              <c:numCache>
                <c:formatCode>General</c:formatCode>
                <c:ptCount val="3"/>
                <c:pt idx="0">
                  <c:v>1827</c:v>
                </c:pt>
                <c:pt idx="1">
                  <c:v>2012</c:v>
                </c:pt>
                <c:pt idx="2">
                  <c:v>3839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14048384"/>
        <c:axId val="114166016"/>
      </c:barChart>
      <c:catAx>
        <c:axId val="114048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14166016"/>
        <c:crosses val="autoZero"/>
        <c:auto val="1"/>
        <c:lblAlgn val="ctr"/>
        <c:lblOffset val="100"/>
        <c:noMultiLvlLbl val="0"/>
      </c:catAx>
      <c:valAx>
        <c:axId val="11416601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14048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hu-H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95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18 </a:t>
            </a:r>
            <a:r>
              <a:rPr lang="en-US" dirty="0" err="1"/>
              <a:t>évesnél</a:t>
            </a:r>
            <a:r>
              <a:rPr lang="en-US" dirty="0"/>
              <a:t> </a:t>
            </a:r>
            <a:r>
              <a:rPr lang="en-US" dirty="0" err="1"/>
              <a:t>fiatalabb</a:t>
            </a:r>
            <a:r>
              <a:rPr lang="en-US" dirty="0"/>
              <a:t> </a:t>
            </a:r>
            <a:r>
              <a:rPr lang="en-US" dirty="0" err="1" smtClean="0"/>
              <a:t>népesség</a:t>
            </a:r>
            <a:endParaRPr lang="hu-HU" dirty="0" smtClean="0"/>
          </a:p>
          <a:p>
            <a:pPr>
              <a:defRPr sz="1995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hu-HU" dirty="0" smtClean="0"/>
              <a:t>Összesen: 720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18 évesnél fiatalabb népesség</c:v>
                </c:pt>
              </c:strCache>
            </c:strRef>
          </c:tx>
          <c:spPr>
            <a:ln w="34925" cap="rnd">
              <a:solidFill>
                <a:schemeClr val="lt1"/>
              </a:solidFill>
              <a:round/>
            </a:ln>
            <a:effectLst>
              <a:outerShdw dist="25400" dir="2700000" algn="tl" rotWithShape="0">
                <a:schemeClr val="accent2"/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Munka1!$A$2:$A$19</c:f>
              <c:numCache>
                <c:formatCode>General</c:formatCode>
                <c:ptCount val="18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</c:numCache>
            </c:numRef>
          </c:cat>
          <c:val>
            <c:numRef>
              <c:f>Munka1!$B$2:$B$19</c:f>
              <c:numCache>
                <c:formatCode>General</c:formatCode>
                <c:ptCount val="18"/>
                <c:pt idx="0">
                  <c:v>40</c:v>
                </c:pt>
                <c:pt idx="1">
                  <c:v>43</c:v>
                </c:pt>
                <c:pt idx="2">
                  <c:v>32</c:v>
                </c:pt>
                <c:pt idx="3">
                  <c:v>45</c:v>
                </c:pt>
                <c:pt idx="4">
                  <c:v>39</c:v>
                </c:pt>
                <c:pt idx="5">
                  <c:v>46</c:v>
                </c:pt>
                <c:pt idx="6">
                  <c:v>41</c:v>
                </c:pt>
                <c:pt idx="7">
                  <c:v>38</c:v>
                </c:pt>
                <c:pt idx="8">
                  <c:v>37</c:v>
                </c:pt>
                <c:pt idx="9">
                  <c:v>41</c:v>
                </c:pt>
                <c:pt idx="10">
                  <c:v>36</c:v>
                </c:pt>
                <c:pt idx="11">
                  <c:v>40</c:v>
                </c:pt>
                <c:pt idx="12">
                  <c:v>37</c:v>
                </c:pt>
                <c:pt idx="13">
                  <c:v>44</c:v>
                </c:pt>
                <c:pt idx="14">
                  <c:v>38</c:v>
                </c:pt>
                <c:pt idx="15">
                  <c:v>36</c:v>
                </c:pt>
                <c:pt idx="16">
                  <c:v>49</c:v>
                </c:pt>
                <c:pt idx="17">
                  <c:v>38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gradFill>
                <a:gsLst>
                  <a:gs pos="0">
                    <a:schemeClr val="lt1"/>
                  </a:gs>
                  <a:gs pos="100000">
                    <a:schemeClr val="lt1">
                      <a:alpha val="0"/>
                    </a:schemeClr>
                  </a:gs>
                </a:gsLst>
                <a:lin ang="5400000" scaled="0"/>
              </a:gradFill>
              <a:round/>
            </a:ln>
            <a:effectLst/>
          </c:spPr>
        </c:dropLines>
        <c:marker val="1"/>
        <c:smooth val="0"/>
        <c:axId val="114240896"/>
        <c:axId val="114246784"/>
      </c:lineChart>
      <c:catAx>
        <c:axId val="114240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1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14246784"/>
        <c:crosses val="autoZero"/>
        <c:auto val="1"/>
        <c:lblAlgn val="ctr"/>
        <c:lblOffset val="100"/>
        <c:noMultiLvlLbl val="0"/>
      </c:catAx>
      <c:valAx>
        <c:axId val="1142467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14240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chemeClr val="accent2"/>
    </a:solidFill>
    <a:ln w="9525" cap="flat" cmpd="sng" algn="ctr">
      <a:solidFill>
        <a:schemeClr val="accent2"/>
      </a:solidFill>
      <a:round/>
    </a:ln>
    <a:effectLst/>
  </c:spPr>
  <c:txPr>
    <a:bodyPr/>
    <a:lstStyle/>
    <a:p>
      <a:pPr>
        <a:defRPr/>
      </a:pPr>
      <a:endParaRPr lang="hu-H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6.xml><?xml version="1.0" encoding="utf-8"?>
<cs:colorStyle xmlns:cs="http://schemas.microsoft.com/office/drawing/2012/chartStyle" xmlns:a="http://schemas.openxmlformats.org/drawingml/2006/main" meth="withinLinearReversed" id="23">
  <a:schemeClr val="accent3"/>
</cs:colorStyle>
</file>

<file path=ppt/charts/colors7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9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8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defRPr sz="1197" kern="1200" spc="3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lt1">
            <a:lumMod val="85000"/>
          </a:schemeClr>
        </a:solidFill>
        <a:round/>
      </a:ln>
    </cs:spPr>
    <cs:defRPr sz="1330" kern="1200"/>
  </cs:chartArea>
  <cs:dataLabel>
    <cs:lnRef idx="0"/>
    <cs:fillRef idx="0">
      <cs:styleClr val="0"/>
    </cs:fillRef>
    <cs:effectRef idx="0"/>
    <cs:fontRef idx="minor">
      <a:schemeClr val="lt1"/>
    </cs:fontRef>
    <cs:spPr>
      <a:solidFill>
        <a:schemeClr val="phClr"/>
      </a:solidFill>
    </cs:spPr>
    <cs:defRPr sz="1197" b="1" kern="120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25400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lt1"/>
            </a:gs>
            <a:gs pos="100000">
              <a:schemeClr val="lt1">
                <a:alpha val="0"/>
              </a:schemeClr>
            </a:gs>
          </a:gsLst>
          <a:lin ang="5400000" scaled="0"/>
        </a:gradFill>
        <a:round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31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3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cs:styleClr val="auto"/>
    </cs:fontRef>
    <cs:spPr/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 w="9575">
        <a:solidFill>
          <a:schemeClr val="lt1">
            <a:lumMod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19050" cap="rnd" cmpd="sng" algn="ctr">
        <a:solidFill>
          <a:schemeClr val="phClr">
            <a:shade val="95000"/>
            <a:satMod val="105000"/>
          </a:schemeClr>
        </a:solidFill>
        <a:round/>
      </a:ln>
    </cs:spPr>
  </cs:dataPointLine>
  <cs:dataPointMarker>
    <cs:lnRef idx="0"/>
    <cs:fillRef idx="0"/>
    <cs:effectRef idx="0"/>
    <cs:fontRef idx="minor">
      <a:schemeClr val="dk1"/>
    </cs:fontRef>
    <cs:spPr>
      <a:solidFill>
        <a:schemeClr val="lt1"/>
      </a:solidFill>
    </cs:spPr>
  </cs:dataPointMarker>
  <cs:dataPointMarkerLayout symbol="circle" size="17"/>
  <cs:dataPointWireframe>
    <cs:lnRef idx="0">
      <cs:styleClr val="auto"/>
    </cs:lnRef>
    <cs:fillRef idx="1"/>
    <cs:effectRef idx="0"/>
    <cs:fontRef idx="minor">
      <a:schemeClr val="dk1"/>
    </cs:fontRef>
    <cs:spPr>
      <a:ln w="9525">
        <a:solidFill>
          <a:schemeClr val="phClr"/>
        </a:solidFill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seriesLine>
  <cs:title>
    <cs:lnRef idx="0"/>
    <cs:fillRef idx="0"/>
    <cs:effectRef idx="0"/>
    <cs:fontRef idx="minor">
      <a:schemeClr val="dk1"/>
    </cs:fontRef>
    <cs:defRPr sz="1915" b="0" kern="1200" cap="all" spc="0" baseline="0">
      <a:gradFill>
        <a:gsLst>
          <a:gs pos="0">
            <a:schemeClr val="dk1">
              <a:lumMod val="50000"/>
              <a:lumOff val="50000"/>
            </a:schemeClr>
          </a:gs>
          <a:gs pos="100000">
            <a:schemeClr val="dk1">
              <a:lumMod val="85000"/>
              <a:lumOff val="15000"/>
            </a:schemeClr>
          </a:gs>
        </a:gsLst>
        <a:lin ang="5400000" scaled="0"/>
      </a:gradFill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29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12700" cap="flat" cmpd="sng" algn="ctr">
        <a:solidFill>
          <a:schemeClr val="lt1"/>
        </a:solidFill>
        <a:round/>
      </a:ln>
    </cs:spPr>
    <cs:defRPr sz="1197" kern="1200" spc="10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lt1"/>
            </a:gs>
            <a:gs pos="100000">
              <a:schemeClr val="lt1">
                <a:alpha val="0"/>
              </a:schemeClr>
            </a:gs>
          </a:gsLst>
          <a:lin ang="5400000" scaled="0"/>
        </a:gradFill>
        <a:round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F1EB8-0757-49EB-BA40-8F1B6F74A0B4}" type="datetimeFigureOut">
              <a:rPr lang="hu-HU" smtClean="0"/>
              <a:t>2014.04.26.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10FD5-1A5E-4C7B-858A-858F99247FC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31238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F1EB8-0757-49EB-BA40-8F1B6F74A0B4}" type="datetimeFigureOut">
              <a:rPr lang="hu-HU" smtClean="0"/>
              <a:t>2014.04.26.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10FD5-1A5E-4C7B-858A-858F99247FC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96452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F1EB8-0757-49EB-BA40-8F1B6F74A0B4}" type="datetimeFigureOut">
              <a:rPr lang="hu-HU" smtClean="0"/>
              <a:t>2014.04.26.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10FD5-1A5E-4C7B-858A-858F99247FC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10022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F1EB8-0757-49EB-BA40-8F1B6F74A0B4}" type="datetimeFigureOut">
              <a:rPr lang="hu-HU" smtClean="0"/>
              <a:t>2014.04.26.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10FD5-1A5E-4C7B-858A-858F99247FC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8217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F1EB8-0757-49EB-BA40-8F1B6F74A0B4}" type="datetimeFigureOut">
              <a:rPr lang="hu-HU" smtClean="0"/>
              <a:t>2014.04.26.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10FD5-1A5E-4C7B-858A-858F99247FC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79954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F1EB8-0757-49EB-BA40-8F1B6F74A0B4}" type="datetimeFigureOut">
              <a:rPr lang="hu-HU" smtClean="0"/>
              <a:t>2014.04.26.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10FD5-1A5E-4C7B-858A-858F99247FC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28608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F1EB8-0757-49EB-BA40-8F1B6F74A0B4}" type="datetimeFigureOut">
              <a:rPr lang="hu-HU" smtClean="0"/>
              <a:t>2014.04.26.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10FD5-1A5E-4C7B-858A-858F99247FC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2038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F1EB8-0757-49EB-BA40-8F1B6F74A0B4}" type="datetimeFigureOut">
              <a:rPr lang="hu-HU" smtClean="0"/>
              <a:t>2014.04.26.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10FD5-1A5E-4C7B-858A-858F99247FC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87560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F1EB8-0757-49EB-BA40-8F1B6F74A0B4}" type="datetimeFigureOut">
              <a:rPr lang="hu-HU" smtClean="0"/>
              <a:t>2014.04.26.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10FD5-1A5E-4C7B-858A-858F99247FC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53754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F1EB8-0757-49EB-BA40-8F1B6F74A0B4}" type="datetimeFigureOut">
              <a:rPr lang="hu-HU" smtClean="0"/>
              <a:t>2014.04.26.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1610FD5-1A5E-4C7B-858A-858F99247FC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91679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F1EB8-0757-49EB-BA40-8F1B6F74A0B4}" type="datetimeFigureOut">
              <a:rPr lang="hu-HU" smtClean="0"/>
              <a:t>2014.04.26.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10FD5-1A5E-4C7B-858A-858F99247FC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3034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F1EB8-0757-49EB-BA40-8F1B6F74A0B4}" type="datetimeFigureOut">
              <a:rPr lang="hu-HU" smtClean="0"/>
              <a:t>2014.04.26.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10FD5-1A5E-4C7B-858A-858F99247FC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79534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F1EB8-0757-49EB-BA40-8F1B6F74A0B4}" type="datetimeFigureOut">
              <a:rPr lang="hu-HU" smtClean="0"/>
              <a:t>2014.04.26.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10FD5-1A5E-4C7B-858A-858F99247FC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26949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F1EB8-0757-49EB-BA40-8F1B6F74A0B4}" type="datetimeFigureOut">
              <a:rPr lang="hu-HU" smtClean="0"/>
              <a:t>2014.04.26.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10FD5-1A5E-4C7B-858A-858F99247FC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45460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F1EB8-0757-49EB-BA40-8F1B6F74A0B4}" type="datetimeFigureOut">
              <a:rPr lang="hu-HU" smtClean="0"/>
              <a:t>2014.04.26.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10FD5-1A5E-4C7B-858A-858F99247FC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0163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F1EB8-0757-49EB-BA40-8F1B6F74A0B4}" type="datetimeFigureOut">
              <a:rPr lang="hu-HU" smtClean="0"/>
              <a:t>2014.04.26.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10FD5-1A5E-4C7B-858A-858F99247FC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70959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F1EB8-0757-49EB-BA40-8F1B6F74A0B4}" type="datetimeFigureOut">
              <a:rPr lang="hu-HU" smtClean="0"/>
              <a:t>2014.04.26.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10FD5-1A5E-4C7B-858A-858F99247FC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46263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4BF1EB8-0757-49EB-BA40-8F1B6F74A0B4}" type="datetimeFigureOut">
              <a:rPr lang="hu-HU" smtClean="0"/>
              <a:t>2014.04.26.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1610FD5-1A5E-4C7B-858A-858F99247FC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5969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  <p:sldLayoutId id="2147483790" r:id="rId13"/>
    <p:sldLayoutId id="2147483791" r:id="rId14"/>
    <p:sldLayoutId id="2147483792" r:id="rId15"/>
    <p:sldLayoutId id="2147483793" r:id="rId16"/>
    <p:sldLayoutId id="2147483794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Decs</a:t>
            </a:r>
            <a:br>
              <a:rPr lang="hu-HU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9468 hektár</a:t>
            </a:r>
            <a:endParaRPr lang="hu-HU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84310" y="2240924"/>
            <a:ext cx="10018713" cy="3953813"/>
          </a:xfrm>
        </p:spPr>
        <p:txBody>
          <a:bodyPr/>
          <a:lstStyle/>
          <a:p>
            <a:pPr marL="0" indent="0" algn="ctr">
              <a:buNone/>
            </a:pP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népesség száma és jellemzői</a:t>
            </a:r>
          </a:p>
          <a:p>
            <a:pPr algn="just"/>
            <a:r>
              <a:rPr lang="hu-H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népesség száma, népsűrűség</a:t>
            </a:r>
          </a:p>
          <a:p>
            <a:pPr algn="just"/>
            <a:r>
              <a:rPr lang="hu-H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 és nemek szerinti megoszlás</a:t>
            </a:r>
          </a:p>
          <a:p>
            <a:pPr algn="just"/>
            <a:r>
              <a:rPr lang="hu-H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Családi állapot, termékenység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03135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722086"/>
          </a:xfrm>
        </p:spPr>
        <p:txBody>
          <a:bodyPr>
            <a:normAutofit fontScale="90000"/>
          </a:bodyPr>
          <a:lstStyle/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népesség korcsoport és nemek szerint, 2011</a:t>
            </a:r>
            <a:b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Férfiak és Nők összesen</a:t>
            </a:r>
            <a:endParaRPr lang="hu-HU" dirty="0"/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511672"/>
              </p:ext>
            </p:extLst>
          </p:nvPr>
        </p:nvGraphicFramePr>
        <p:xfrm>
          <a:off x="870857" y="1814285"/>
          <a:ext cx="10632168" cy="43397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1490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762283"/>
              </p:ext>
            </p:extLst>
          </p:nvPr>
        </p:nvGraphicFramePr>
        <p:xfrm>
          <a:off x="1484313" y="769257"/>
          <a:ext cx="10018712" cy="50219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05519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84310" y="410029"/>
            <a:ext cx="10018713" cy="1186543"/>
          </a:xfrm>
        </p:spPr>
        <p:txBody>
          <a:bodyPr>
            <a:normAutofit fontScale="90000"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 évesnél fiatalabb népesség kor szerint,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kormegoszlás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főbb mutatószámai,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2011</a:t>
            </a:r>
            <a:r>
              <a:rPr lang="hu-HU" dirty="0"/>
              <a:t>					</a:t>
            </a:r>
            <a:br>
              <a:rPr lang="hu-HU" dirty="0"/>
            </a:br>
            <a:endParaRPr lang="hu-HU" dirty="0"/>
          </a:p>
        </p:txBody>
      </p:sp>
      <p:graphicFrame>
        <p:nvGraphicFramePr>
          <p:cNvPr id="7" name="Tartalom hely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3473133"/>
              </p:ext>
            </p:extLst>
          </p:nvPr>
        </p:nvGraphicFramePr>
        <p:xfrm>
          <a:off x="1484313" y="1741488"/>
          <a:ext cx="10018712" cy="4673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71469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620486"/>
          </a:xfrm>
        </p:spPr>
        <p:txBody>
          <a:bodyPr>
            <a:normAutofit fontScale="90000"/>
          </a:bodyPr>
          <a:lstStyle/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kormegoszlás főbb mutatószámai, 2011</a:t>
            </a:r>
            <a:r>
              <a:rPr lang="hu-HU" dirty="0"/>
              <a:t>	</a:t>
            </a:r>
          </a:p>
        </p:txBody>
      </p:sp>
      <p:graphicFrame>
        <p:nvGraphicFramePr>
          <p:cNvPr id="7" name="Tartalom hely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0342042"/>
              </p:ext>
            </p:extLst>
          </p:nvPr>
        </p:nvGraphicFramePr>
        <p:xfrm>
          <a:off x="1484313" y="1611085"/>
          <a:ext cx="10018712" cy="45139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4478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71397" y="2456544"/>
            <a:ext cx="10018713" cy="1752599"/>
          </a:xfrm>
        </p:spPr>
        <p:txBody>
          <a:bodyPr>
            <a:normAutofit/>
          </a:bodyPr>
          <a:lstStyle/>
          <a:p>
            <a:r>
              <a:rPr lang="hu-H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Családi állapot, termékenység</a:t>
            </a:r>
            <a:endParaRPr lang="hu-H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122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84310" y="293915"/>
            <a:ext cx="10018713" cy="1288143"/>
          </a:xfrm>
        </p:spPr>
        <p:txBody>
          <a:bodyPr>
            <a:normAutofit fontScale="90000"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éves és idősebb népesség családi állapot szerint, 2011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Férfiak és Nők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rtalom helye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2609383"/>
              </p:ext>
            </p:extLst>
          </p:nvPr>
        </p:nvGraphicFramePr>
        <p:xfrm>
          <a:off x="1306513" y="2003425"/>
          <a:ext cx="10196512" cy="4338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77573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85911" y="163286"/>
            <a:ext cx="10018713" cy="1389743"/>
          </a:xfrm>
        </p:spPr>
        <p:txBody>
          <a:bodyPr>
            <a:normAutofit/>
          </a:bodyPr>
          <a:lstStyle/>
          <a:p>
            <a:r>
              <a:rPr lang="hu-H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15 éves és az idősebb nők az élve született gyermekek száma szerint, 2011</a:t>
            </a:r>
            <a:endParaRPr lang="hu-H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7973280"/>
              </p:ext>
            </p:extLst>
          </p:nvPr>
        </p:nvGraphicFramePr>
        <p:xfrm>
          <a:off x="1146629" y="1712686"/>
          <a:ext cx="10356396" cy="43978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07080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736600"/>
          </a:xfrm>
        </p:spPr>
        <p:txBody>
          <a:bodyPr>
            <a:normAutofit fontScale="90000"/>
          </a:bodyPr>
          <a:lstStyle/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15 éves és az idősebb nők az élve született gyermekek száma szerint, 2011</a:t>
            </a:r>
            <a:endParaRPr lang="hu-HU" dirty="0"/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3739464"/>
              </p:ext>
            </p:extLst>
          </p:nvPr>
        </p:nvGraphicFramePr>
        <p:xfrm>
          <a:off x="1484313" y="1959429"/>
          <a:ext cx="10018712" cy="43107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23943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10069" y="2514600"/>
            <a:ext cx="10018713" cy="1752599"/>
          </a:xfrm>
        </p:spPr>
        <p:txBody>
          <a:bodyPr>
            <a:normAutofit/>
          </a:bodyPr>
          <a:lstStyle/>
          <a:p>
            <a:r>
              <a:rPr lang="hu-H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népesség száma, népsűrűség</a:t>
            </a:r>
            <a:endParaRPr lang="hu-H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6247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4278"/>
          </a:xfrm>
        </p:spPr>
        <p:txBody>
          <a:bodyPr>
            <a:normAutofit/>
          </a:bodyPr>
          <a:lstStyle/>
          <a:p>
            <a:pPr algn="ctr"/>
            <a:r>
              <a:rPr lang="hu-H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Jelenlévő összes népesség 1870 és 1970 között</a:t>
            </a:r>
            <a:endParaRPr lang="hu-H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rtalom helye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1431363"/>
              </p:ext>
            </p:extLst>
          </p:nvPr>
        </p:nvGraphicFramePr>
        <p:xfrm>
          <a:off x="838200" y="1339404"/>
          <a:ext cx="10515600" cy="50098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23238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22948" y="437883"/>
            <a:ext cx="10018713" cy="1120462"/>
          </a:xfrm>
        </p:spPr>
        <p:txBody>
          <a:bodyPr>
            <a:normAutofit fontScale="90000"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Lakónépesség és Állandó népesség 1970 és 2011 között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rtalom helye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0756430"/>
              </p:ext>
            </p:extLst>
          </p:nvPr>
        </p:nvGraphicFramePr>
        <p:xfrm>
          <a:off x="1043189" y="1815921"/>
          <a:ext cx="10459836" cy="43401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947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821028"/>
          </a:xfrm>
        </p:spPr>
        <p:txBody>
          <a:bodyPr/>
          <a:lstStyle/>
          <a:p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Élveszületés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és halálozás 1980 és 2011 között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rtalom hely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0728174"/>
              </p:ext>
            </p:extLst>
          </p:nvPr>
        </p:nvGraphicFramePr>
        <p:xfrm>
          <a:off x="1184856" y="1906073"/>
          <a:ext cx="10318169" cy="38851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00273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84311" y="518375"/>
            <a:ext cx="10018713" cy="1361941"/>
          </a:xfrm>
        </p:spPr>
        <p:txBody>
          <a:bodyPr>
            <a:normAutofit/>
          </a:bodyPr>
          <a:lstStyle/>
          <a:p>
            <a:r>
              <a:rPr lang="hu-H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Természetes szaporodás ill. fogyás és Vándorlási különbözet 1980-tól 2011-ig</a:t>
            </a:r>
            <a:endParaRPr lang="hu-H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rtalom hely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4193214"/>
              </p:ext>
            </p:extLst>
          </p:nvPr>
        </p:nvGraphicFramePr>
        <p:xfrm>
          <a:off x="1146628" y="1880317"/>
          <a:ext cx="10522857" cy="4549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13001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55282" y="2471056"/>
            <a:ext cx="10018713" cy="1752599"/>
          </a:xfrm>
        </p:spPr>
        <p:txBody>
          <a:bodyPr>
            <a:normAutofit/>
          </a:bodyPr>
          <a:lstStyle/>
          <a:p>
            <a:r>
              <a:rPr lang="hu-H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 és nemek szerinti megoszlás</a:t>
            </a:r>
            <a:br>
              <a:rPr lang="hu-H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2011</a:t>
            </a:r>
            <a:endParaRPr lang="hu-H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724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84309" y="366486"/>
            <a:ext cx="10018713" cy="1288143"/>
          </a:xfrm>
        </p:spPr>
        <p:txBody>
          <a:bodyPr>
            <a:normAutofit/>
          </a:bodyPr>
          <a:lstStyle/>
          <a:p>
            <a:r>
              <a:rPr lang="hu-H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népesség korcsoport és nemek szerint, 2011</a:t>
            </a:r>
            <a:br>
              <a:rPr lang="hu-H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Férfi</a:t>
            </a:r>
            <a:endParaRPr lang="hu-H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7078535"/>
              </p:ext>
            </p:extLst>
          </p:nvPr>
        </p:nvGraphicFramePr>
        <p:xfrm>
          <a:off x="638629" y="1871663"/>
          <a:ext cx="10864396" cy="3919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0752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69796" y="381001"/>
            <a:ext cx="10018713" cy="1259114"/>
          </a:xfrm>
        </p:spPr>
        <p:txBody>
          <a:bodyPr>
            <a:normAutofit fontScale="90000"/>
          </a:bodyPr>
          <a:lstStyle/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népesség korcsoport és nemek szerint, 2011</a:t>
            </a:r>
            <a:b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Női</a:t>
            </a:r>
            <a:endParaRPr lang="hu-HU" dirty="0"/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6279923"/>
              </p:ext>
            </p:extLst>
          </p:nvPr>
        </p:nvGraphicFramePr>
        <p:xfrm>
          <a:off x="841829" y="1640115"/>
          <a:ext cx="10661196" cy="4513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02956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is">
  <a:themeElements>
    <a:clrScheme name="Parallaxis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is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is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TC103457496[[fn=Parallax]]</Template>
  <TotalTime>198</TotalTime>
  <Words>176</Words>
  <Application>Microsoft Office PowerPoint</Application>
  <PresentationFormat>Egyéni</PresentationFormat>
  <Paragraphs>27</Paragraphs>
  <Slides>17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17</vt:i4>
      </vt:variant>
    </vt:vector>
  </HeadingPairs>
  <TitlesOfParts>
    <vt:vector size="18" baseType="lpstr">
      <vt:lpstr>Parallaxis</vt:lpstr>
      <vt:lpstr>Decs 9468 hektár</vt:lpstr>
      <vt:lpstr>A népesség száma, népsűrűség</vt:lpstr>
      <vt:lpstr>Jelenlévő összes népesség 1870 és 1970 között</vt:lpstr>
      <vt:lpstr>Lakónépesség és Állandó népesség 1970 és 2011 között</vt:lpstr>
      <vt:lpstr>Élveszületés és halálozás 1980 és 2011 között</vt:lpstr>
      <vt:lpstr>Természetes szaporodás ill. fogyás és Vándorlási különbözet 1980-tól 2011-ig</vt:lpstr>
      <vt:lpstr>Kor és nemek szerinti megoszlás 2011</vt:lpstr>
      <vt:lpstr>A népesség korcsoport és nemek szerint, 2011 Férfi</vt:lpstr>
      <vt:lpstr>A népesség korcsoport és nemek szerint, 2011 Női</vt:lpstr>
      <vt:lpstr>A népesség korcsoport és nemek szerint, 2011 Férfiak és Nők összesen</vt:lpstr>
      <vt:lpstr>PowerPoint bemutató</vt:lpstr>
      <vt:lpstr>A 18 évesnél fiatalabb népesség kor szerint, a kormegoszlás főbb mutatószámai, 2011      </vt:lpstr>
      <vt:lpstr>A kormegoszlás főbb mutatószámai, 2011 </vt:lpstr>
      <vt:lpstr>Családi állapot, termékenység</vt:lpstr>
      <vt:lpstr>15 éves és idősebb népesség családi állapot szerint, 2011 Férfiak és Nők</vt:lpstr>
      <vt:lpstr>A 15 éves és az idősebb nők az élve született gyermekek száma szerint, 2011</vt:lpstr>
      <vt:lpstr>A 15 éves és az idősebb nők az élve született gyermekek száma szerint, 2011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Heni</dc:creator>
  <cp:lastModifiedBy>TAMÁS</cp:lastModifiedBy>
  <cp:revision>23</cp:revision>
  <dcterms:created xsi:type="dcterms:W3CDTF">2014-04-25T12:40:39Z</dcterms:created>
  <dcterms:modified xsi:type="dcterms:W3CDTF">2014-04-26T19:36:45Z</dcterms:modified>
</cp:coreProperties>
</file>